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86" r:id="rId3"/>
    <p:sldId id="294" r:id="rId4"/>
    <p:sldId id="292" r:id="rId5"/>
    <p:sldId id="293" r:id="rId6"/>
    <p:sldId id="287" r:id="rId7"/>
    <p:sldId id="288" r:id="rId8"/>
    <p:sldId id="275" r:id="rId9"/>
    <p:sldId id="289" r:id="rId10"/>
    <p:sldId id="290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69" r:id="rId22"/>
    <p:sldId id="270" r:id="rId23"/>
    <p:sldId id="271" r:id="rId24"/>
    <p:sldId id="272" r:id="rId25"/>
    <p:sldId id="273" r:id="rId26"/>
    <p:sldId id="274" r:id="rId27"/>
    <p:sldId id="263" r:id="rId28"/>
    <p:sldId id="264" r:id="rId29"/>
    <p:sldId id="265" r:id="rId30"/>
    <p:sldId id="266" r:id="rId31"/>
    <p:sldId id="267" r:id="rId32"/>
    <p:sldId id="268" r:id="rId33"/>
    <p:sldId id="257" r:id="rId34"/>
    <p:sldId id="258" r:id="rId35"/>
    <p:sldId id="259" r:id="rId36"/>
    <p:sldId id="260" r:id="rId37"/>
    <p:sldId id="261" r:id="rId38"/>
    <p:sldId id="291" r:id="rId39"/>
    <p:sldId id="262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F40AE-2E93-4EBA-B08F-7D2AF0DA6636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187E9-9348-441E-BF16-A4ECEF68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Type Notes Here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6130" indent="-275434" defTabSz="9303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303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303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303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3823" indent="-220348" defTabSz="9303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4518" indent="-220348" defTabSz="9303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5213" indent="-220348" defTabSz="9303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5908" indent="-220348" defTabSz="9303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42CD90-23E7-4AC4-BAFF-C696A0D39DCC}" type="slidenum">
              <a:rPr lang="en-US" altLang="en-US" sz="1300"/>
              <a:pPr eaLnBrk="1" hangingPunct="1"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0051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Treatment of creosote and catclaw mimosa.  Re-vegetation</a:t>
            </a:r>
            <a:r>
              <a:rPr lang="en-US" sz="1200" baseline="0" dirty="0" smtClean="0"/>
              <a:t> is naturally occurring from species in place.  We can now use fire for any maintenance projects in the future.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CA17-E55B-4293-B93F-5E76DABA58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1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Mesquite treatment, re-vegetation is by existing native</a:t>
            </a:r>
            <a:r>
              <a:rPr lang="en-US" baseline="0" dirty="0" smtClean="0"/>
              <a:t> vegetation.  We are still working on the possibility of using fire to maintain these site in the future.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CA17-E55B-4293-B93F-5E76DABA58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7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Delaware River watershed in the Carlsbad Field Office.  Work has been ongoing over the last</a:t>
            </a:r>
            <a:r>
              <a:rPr lang="en-US" sz="1200" baseline="0" dirty="0" smtClean="0"/>
              <a:t> 12 years.  Removing the salt cedar, burning the piles, treating re-sprouting salt cedar, planting desirable species where needed.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CA17-E55B-4293-B93F-5E76DABA58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04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A5063-8E7C-4497-9ED4-A72159DFF2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5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IT</a:t>
            </a:r>
            <a:r>
              <a:rPr lang="en-US" sz="3200" baseline="0" dirty="0" smtClean="0"/>
              <a:t> IS ALL ABOUT  “RELATIONSHIPS” and “PARTNERS”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A119-9501-4DB6-8FD6-AB2414E7B8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6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A5063-8E7C-4497-9ED4-A72159DFF2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Brush = Mesquite and Creosote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A5063-8E7C-4497-9ED4-A72159DFF2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1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Chaining was the treatment back in the 70s.</a:t>
            </a:r>
            <a:r>
              <a:rPr lang="en-US" sz="1200" baseline="0" dirty="0" smtClean="0"/>
              <a:t>  Now </a:t>
            </a:r>
            <a:r>
              <a:rPr lang="en-US" sz="1200" dirty="0" smtClean="0"/>
              <a:t>we conduct prescribed burns in sagebrush and juniper areas.  Natural re-vegetation</a:t>
            </a:r>
          </a:p>
          <a:p>
            <a:r>
              <a:rPr lang="en-US" sz="1200" dirty="0" smtClean="0"/>
              <a:t>of the grass understory, Elk Springs area south of Cuba, New Mexico in the Rio Puerco Field Office.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CA17-E55B-4293-B93F-5E76DABA58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0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Shaving sagebrush in the Taos Field Office.  Push piles are burned and then the area is reseeded with a native seed mix.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CA17-E55B-4293-B93F-5E76DABA58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45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Abandoned well pad sites reclamation.  First we needed to remove the caliche, then disk the site and plant a native seed</a:t>
            </a:r>
            <a:r>
              <a:rPr lang="en-US" baseline="0" dirty="0" smtClean="0"/>
              <a:t> mix, and then pray for rain.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CA17-E55B-4293-B93F-5E76DABA58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8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124A-1BFE-4D30-9673-AFF3071466C3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5B62A2-1244-4B2F-B646-69A556DA5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8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124A-1BFE-4D30-9673-AFF3071466C3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5B62A2-1244-4B2F-B646-69A556DA5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92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124A-1BFE-4D30-9673-AFF3071466C3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5B62A2-1244-4B2F-B646-69A556DA5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3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124A-1BFE-4D30-9673-AFF3071466C3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5B62A2-1244-4B2F-B646-69A556DA5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3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124A-1BFE-4D30-9673-AFF3071466C3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5B62A2-1244-4B2F-B646-69A556DA5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5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  <p:sldLayoutId id="2147483672" r:id="rId21"/>
    <p:sldLayoutId id="2147483673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8000">
              <a:schemeClr val="accent1"/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Mexico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Land of </a:t>
            </a:r>
            <a:r>
              <a:rPr lang="en-US" smtClean="0"/>
              <a:t>Enchanted Partnerships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518" y="6289655"/>
            <a:ext cx="9946878" cy="5683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IS ALL ABOUT RELATIONSHIPS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6" y="0"/>
            <a:ext cx="9434483" cy="62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385" y="591014"/>
            <a:ext cx="11380887" cy="15395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SWCD’s &amp; PARTNERS</a:t>
            </a:r>
            <a:br>
              <a:rPr lang="en-US" dirty="0" smtClean="0"/>
            </a:br>
            <a:r>
              <a:rPr lang="en-US" dirty="0" smtClean="0"/>
              <a:t>Great Success- Year 1 &amp; 2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(we </a:t>
            </a:r>
            <a:r>
              <a:rPr lang="en-US" sz="2800" dirty="0" smtClean="0"/>
              <a:t>put</a:t>
            </a:r>
            <a:r>
              <a:rPr lang="en-US" dirty="0" smtClean="0"/>
              <a:t> RAIN in NEPA)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Mesquite Treatment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 Mesquite Treatment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07" y="3028949"/>
            <a:ext cx="3690126" cy="354171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54" y="3028949"/>
            <a:ext cx="4404233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059366" y="5152992"/>
            <a:ext cx="54150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09580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NMACD gets 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 MILLION DOLLAR GRANT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5 YEAR AGREEMENT FROM BLM</a:t>
            </a:r>
            <a:endParaRPr lang="en-US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3246469" y="171499"/>
            <a:ext cx="7377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09580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GRASSLAND RESTORATION RESPONSE AMAZING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6623188" y="985198"/>
            <a:ext cx="3962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09580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Large-scale restoration </a:t>
            </a:r>
            <a:r>
              <a:rPr kumimoji="1" lang="en-US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efforts by SWCDS &amp; Partners </a:t>
            </a:r>
            <a:r>
              <a:rPr kumimoji="1"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restore our state’s grasslands, woodlands, and riparian areas to a healthy and productive condition</a:t>
            </a:r>
            <a:r>
              <a:rPr kumimoji="1"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658042">
            <a:off x="5809946" y="3118163"/>
            <a:ext cx="760388" cy="445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 descr="N:\ext_affairs\All_Photos\Restore New Mexico\photos for Website 2011 make-over\good before and afters - shrunk for web - for original res. look in before and after series folder\Carlsbad B&amp;A\Pre-Treatment_2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0" y="0"/>
            <a:ext cx="3124200" cy="34824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3" descr="N:\ext_affairs\All_Photos\Restore New Mexico\photos for Website 2011 make-over\good before and afters - shrunk for web - for original res. look in before and after series folder\Carlsbad B&amp;A\PostTreatment-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24" y="1343849"/>
            <a:ext cx="3050840" cy="35084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11" descr="N:\ext_affairs\All_Photos\Restore New Mexico\photos for Website 2011 make-over\good before and afters - shrunk for web - for original res. look in before and after series folder\Carlsbad B&amp;A\PostTreatment-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97785"/>
            <a:ext cx="3340376" cy="29101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4076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2109" y="707010"/>
            <a:ext cx="9799271" cy="62466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Mexico’s  Large Landscape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Restoration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everything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Pictur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3616"/>
          <a:stretch>
            <a:fillRect/>
          </a:stretch>
        </p:blipFill>
        <p:spPr bwMode="auto">
          <a:xfrm>
            <a:off x="602166" y="3727119"/>
            <a:ext cx="3817434" cy="2573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10001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83" y="4686447"/>
            <a:ext cx="3546087" cy="206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Blm\dfs\nm\pub\Restore_NM\Photos\Forests-Woodlands\P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8571"/>
          <a:stretch>
            <a:fillRect/>
          </a:stretch>
        </p:blipFill>
        <p:spPr bwMode="auto">
          <a:xfrm>
            <a:off x="4772722" y="3800254"/>
            <a:ext cx="2843561" cy="2708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SI-TA 0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/>
          <a:stretch>
            <a:fillRect/>
          </a:stretch>
        </p:blipFill>
        <p:spPr bwMode="auto">
          <a:xfrm>
            <a:off x="8040030" y="2306875"/>
            <a:ext cx="3122340" cy="2209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18004" y="1352878"/>
            <a:ext cx="8097644" cy="37802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Removal of invasive riparian species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Juniper encroachment and fuels reduction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Brush Invaded grasslands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Abandoned O&amp;G well reclamation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121F24"/>
              </a:buClr>
              <a:buSzPct val="75000"/>
              <a:buNone/>
            </a:pPr>
            <a:endParaRPr kumimoji="1" lang="en-US" sz="3200" kern="0" dirty="0">
              <a:latin typeface="Times New Roman" pitchFamily="18" charset="0"/>
              <a:cs typeface="Times New Roman" pitchFamily="18" charset="0"/>
            </a:endParaRP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960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181600" y="5799152"/>
            <a:ext cx="5417396" cy="1058848"/>
          </a:xfrm>
          <a:prstGeom prst="rect">
            <a:avLst/>
          </a:prstGeom>
        </p:spPr>
        <p:txBody>
          <a:bodyPr vert="horz" lIns="45720" tIns="45720" rIns="45720" bIns="4572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Sagebrush and Juniper Treatment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4" descr="N:\ext_affairs\All_Photos\Restore New Mexico\photos for Website 2011 make-over\good before and afters - shrunk for web - for original res. look in before and after series folder\Elk Springs B&amp;A\Elk_Springs_PP1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567">
            <a:off x="5330306" y="1332130"/>
            <a:ext cx="5119983" cy="4096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3" descr="N:\ext_affairs\All_Photos\Restore New Mexico\photos for Website 2011 make-over\good before and afters - shrunk for web - for original res. look in before and after series folder\Elk Springs B&amp;A\Elk_Springs_PP1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55" y="3635384"/>
            <a:ext cx="2977830" cy="23826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N:\ext_affairs\All_Photos\Restore New Mexico\photos for Website 2011 make-over\good before and afters - shrunk for web - for original res. look in before and after series folder\Elk Springs B&amp;A\Elk_Springs_PP1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70" y="834653"/>
            <a:ext cx="3048000" cy="2438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138311" y="-17805"/>
            <a:ext cx="919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 BILL FUNDING ON FEDERAL LAND RANCHES </a:t>
            </a:r>
          </a:p>
          <a:p>
            <a:r>
              <a:rPr lang="en-U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KEY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LEVERAGE OTHER DOLLARS FROM PARTNERS!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4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2" y="643467"/>
            <a:ext cx="10532532" cy="13320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NM SWCD’S have learned how to “build </a:t>
            </a:r>
            <a:r>
              <a:rPr lang="en-US" sz="3200" dirty="0"/>
              <a:t>better partnerships and more coordination </a:t>
            </a:r>
            <a:r>
              <a:rPr lang="en-US" sz="3200" dirty="0" smtClean="0"/>
              <a:t>across all levels of government</a:t>
            </a:r>
            <a:r>
              <a:rPr lang="en-US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00" y="2099733"/>
            <a:ext cx="7446989" cy="47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9"/>
            <a:ext cx="10453510" cy="10809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Mexico SWCDs are Building </a:t>
            </a:r>
            <a:r>
              <a:rPr lang="en-US" sz="3200" dirty="0"/>
              <a:t>Capacity at Local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186288"/>
            <a:ext cx="2933697" cy="4585868"/>
          </a:xfrm>
        </p:spPr>
        <p:txBody>
          <a:bodyPr/>
          <a:lstStyle/>
          <a:p>
            <a:r>
              <a:rPr lang="en-US" dirty="0"/>
              <a:t>Districts are Using the “Power and Authority” of Conservation Districts which are:</a:t>
            </a:r>
          </a:p>
          <a:p>
            <a:r>
              <a:rPr lang="en-US" dirty="0"/>
              <a:t> POLITICAL SUBDIVISIONS OF STATE </a:t>
            </a:r>
            <a:r>
              <a:rPr lang="en-US" dirty="0" smtClean="0"/>
              <a:t>GOVERNMENT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:\Users\ifox\AppData\Local\Microsoft\Windows\Temporary Internet Files\Content.Outlook\CPIAT1SV\photo 7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7" y="2186288"/>
            <a:ext cx="8770573" cy="4585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56254"/>
            <a:ext cx="10532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NMACD UTILIZES RETIRED NRCS &amp; BLM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CONTRACT0RS TO WORK WITH SWCDS &amp; LANDOWNERS.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30432" y="2004249"/>
            <a:ext cx="22601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Another 5 Year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Grant from 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BLM for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Million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Dollars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7" y="1451929"/>
            <a:ext cx="7450667" cy="46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/>
          <p:cNvSpPr txBox="1">
            <a:spLocks/>
          </p:cNvSpPr>
          <p:nvPr/>
        </p:nvSpPr>
        <p:spPr>
          <a:xfrm>
            <a:off x="135467" y="0"/>
            <a:ext cx="3459830" cy="3299178"/>
          </a:xfrm>
          <a:prstGeom prst="rect">
            <a:avLst/>
          </a:prstGeom>
        </p:spPr>
        <p:txBody>
          <a:bodyPr vert="horz" lIns="45720" tIns="45720" rIns="45720" bIns="4572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4" descr="N:\ext_affairs\All_Photos\Restore New Mexico\photos for Website 2011 make-over\good before and afters - shrunk for web - for original res. look in before and after series folder\Sulimar Oil Field Reclamation 2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424">
            <a:off x="6613813" y="955103"/>
            <a:ext cx="4947074" cy="3997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467600" y="6400800"/>
            <a:ext cx="2438400" cy="449249"/>
          </a:xfrm>
          <a:prstGeom prst="rect">
            <a:avLst/>
          </a:prstGeom>
        </p:spPr>
        <p:txBody>
          <a:bodyPr vert="horz" lIns="45720" tIns="45720" rIns="45720" bIns="45720" anchor="b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Oil Field Reclamation</a:t>
            </a:r>
            <a:endParaRPr lang="en-US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N:\ext_affairs\All_Photos\Restore New Mexico\photos for Website 2011 make-over\good before and afters - shrunk for web - for original res. look in before and after series folder\Sulimar Oil Field April 2002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63" y="3710591"/>
            <a:ext cx="3050393" cy="2690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135467" y="18774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13 SWCDs provide the</a:t>
            </a:r>
            <a:r>
              <a:rPr lang="en-US" sz="3200" b="1" u="sng" dirty="0" smtClean="0">
                <a:solidFill>
                  <a:schemeClr val="bg1"/>
                </a:solidFill>
              </a:rPr>
              <a:t> </a:t>
            </a:r>
            <a:r>
              <a:rPr lang="en-US" sz="3200" b="1" u="sng" dirty="0">
                <a:solidFill>
                  <a:schemeClr val="bg1"/>
                </a:solidFill>
              </a:rPr>
              <a:t>procurement service </a:t>
            </a:r>
            <a:endParaRPr lang="en-US" sz="3200" b="1" u="sng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for </a:t>
            </a:r>
            <a:r>
              <a:rPr lang="en-US" sz="3200" dirty="0">
                <a:solidFill>
                  <a:schemeClr val="bg1"/>
                </a:solidFill>
              </a:rPr>
              <a:t>Restore </a:t>
            </a:r>
            <a:r>
              <a:rPr lang="en-US" sz="3200" dirty="0" smtClean="0">
                <a:solidFill>
                  <a:schemeClr val="bg1"/>
                </a:solidFill>
              </a:rPr>
              <a:t>NM funding for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Aerial and Ground brush treatments and reclamation of abandoned oil and gas pads.</a:t>
            </a:r>
          </a:p>
        </p:txBody>
      </p:sp>
    </p:spTree>
    <p:extLst>
      <p:ext uri="{BB962C8B-B14F-4D97-AF65-F5344CB8AC3E}">
        <p14:creationId xmlns:p14="http://schemas.microsoft.com/office/powerpoint/2010/main" val="304805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089514" y="5016758"/>
            <a:ext cx="4520317" cy="1058848"/>
          </a:xfrm>
          <a:prstGeom prst="rect">
            <a:avLst/>
          </a:prstGeom>
        </p:spPr>
        <p:txBody>
          <a:bodyPr vert="horz" lIns="45720" tIns="45720" rIns="45720" bIns="4572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Creosote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Restoration </a:t>
            </a:r>
          </a:p>
        </p:txBody>
      </p:sp>
      <p:pic>
        <p:nvPicPr>
          <p:cNvPr id="14" name="Picture 2" descr="N:\ext_affairs\All_Photos\Restore New Mexico\photos for Website 2011 make-over\good before and afters - shrunk for web - for original res. look in before and after series folder\Carlsbad B&amp;A\Pre-Treatment_2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9" y="170986"/>
            <a:ext cx="2438400" cy="2905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5" descr="N:\ext_affairs\All_Photos\Restore New Mexico\photos for Website 2011 make-over\good before and afters - shrunk for web - for original res. look in before and after series folder\Carlsbad B&amp;A\PostTreatment-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838">
            <a:off x="3921932" y="588724"/>
            <a:ext cx="5094816" cy="4438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3" descr="N:\ext_affairs\All_Photos\Restore New Mexico\photos for Website 2011 make-over\good before and afters - shrunk for web - for original res. look in before and after series folder\Carlsbad B&amp;A\PostTreatment-2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6" y="3205016"/>
            <a:ext cx="2590800" cy="2979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9412257" y="0"/>
            <a:ext cx="25415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 &amp; Water Conservation Districts  Advertised a joint Request for Proposals (RFP)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aerial brush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treatments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3547" y="714774"/>
            <a:ext cx="3793678" cy="3329192"/>
          </a:xfrm>
        </p:spPr>
        <p:txBody>
          <a:bodyPr>
            <a:normAutofit/>
          </a:bodyPr>
          <a:lstStyle/>
          <a:p>
            <a:r>
              <a:rPr lang="en-US" sz="2700" dirty="0" smtClean="0"/>
              <a:t> New Mexico’s Soil and Water Conservation Districts Leading the Nation!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9513" y="4743450"/>
            <a:ext cx="4557712" cy="1239687"/>
          </a:xfrm>
        </p:spPr>
        <p:txBody>
          <a:bodyPr>
            <a:normAutofit/>
          </a:bodyPr>
          <a:lstStyle/>
          <a:p>
            <a:r>
              <a:rPr lang="en-US" dirty="0" smtClean="0"/>
              <a:t>Debbie Hughes, Executive Director</a:t>
            </a:r>
          </a:p>
          <a:p>
            <a:r>
              <a:rPr lang="en-US" dirty="0" smtClean="0"/>
              <a:t>NM Association of Conservation Districts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52" y="0"/>
            <a:ext cx="742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/>
          <p:cNvSpPr txBox="1">
            <a:spLocks/>
          </p:cNvSpPr>
          <p:nvPr/>
        </p:nvSpPr>
        <p:spPr>
          <a:xfrm>
            <a:off x="1780715" y="635000"/>
            <a:ext cx="2513937" cy="1916264"/>
          </a:xfrm>
          <a:prstGeom prst="rect">
            <a:avLst/>
          </a:prstGeom>
        </p:spPr>
        <p:txBody>
          <a:bodyPr vert="horz" lIns="45720" tIns="45720" rIns="45720" bIns="4572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4" descr="N:\ext_affairs\All_Photos\Restore New Mexico\photos for Website 2011 make-over\good before and afters - shrunk for web - for original res. look in before and after series folder\Henery Tank Mesquite Trmt 2 years after trmt August 2009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678">
            <a:off x="6226377" y="538932"/>
            <a:ext cx="5467936" cy="4024665"/>
          </a:xfrm>
          <a:prstGeom prst="rect">
            <a:avLst/>
          </a:prstGeom>
          <a:solidFill>
            <a:schemeClr val="accent2"/>
          </a:solidFill>
          <a:ln w="190500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11" descr="N:\ext_affairs\All_Photos\Restore New Mexico\photos for Website 2011 make-over\good before and afters - shrunk for web - for original res. look in before and after series folder\Henery Tank Mesquite Trmt 2 weeks after trmt defoliation occurring July 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52" y="3662830"/>
            <a:ext cx="3429000" cy="2962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6761167" y="4820357"/>
            <a:ext cx="2438400" cy="1118180"/>
          </a:xfrm>
          <a:prstGeom prst="rect">
            <a:avLst/>
          </a:prstGeom>
        </p:spPr>
        <p:txBody>
          <a:bodyPr vert="horz" lIns="45720" tIns="45720" rIns="45720" bIns="45720" anchor="b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Mesquite Treatment</a:t>
            </a:r>
            <a:endParaRPr lang="en-US" sz="3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16185"/>
            <a:ext cx="3544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SWCDs  let out a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RFP for </a:t>
            </a:r>
            <a:endParaRPr lang="en-US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 price agreement contracts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aerial brush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treatments which helps to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 a project in a shorter timeframe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6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9" y="587023"/>
            <a:ext cx="10397067" cy="12471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</a:rPr>
              <a:t>2 SWCDs – </a:t>
            </a:r>
            <a:r>
              <a:rPr lang="en-US" sz="3100" dirty="0" smtClean="0">
                <a:latin typeface="Calibri" panose="020F0502020204030204" pitchFamily="34" charset="0"/>
                <a:ea typeface="Calibri" panose="020F0502020204030204" pitchFamily="34" charset="0"/>
              </a:rPr>
              <a:t>using </a:t>
            </a:r>
            <a:r>
              <a:rPr lang="en-US" sz="3100" b="1" u="sng" dirty="0">
                <a:latin typeface="Calibri" panose="020F0502020204030204" pitchFamily="34" charset="0"/>
                <a:ea typeface="Calibri" panose="020F0502020204030204" pitchFamily="34" charset="0"/>
              </a:rPr>
              <a:t>G&amp;F price agreement 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</a:rPr>
              <a:t>to contract for P/J </a:t>
            </a:r>
            <a:r>
              <a:rPr lang="en-US" sz="3100" dirty="0" smtClean="0">
                <a:latin typeface="Calibri" panose="020F0502020204030204" pitchFamily="34" charset="0"/>
                <a:ea typeface="Calibri" panose="020F0502020204030204" pitchFamily="34" charset="0"/>
              </a:rPr>
              <a:t>thinning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587" y="2108066"/>
            <a:ext cx="4160520" cy="546436"/>
          </a:xfrm>
        </p:spPr>
        <p:txBody>
          <a:bodyPr/>
          <a:lstStyle/>
          <a:p>
            <a:r>
              <a:rPr lang="en-US" dirty="0" smtClean="0"/>
              <a:t>Prior to Treatment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4849" y="2033614"/>
            <a:ext cx="3157507" cy="620888"/>
          </a:xfrm>
        </p:spPr>
        <p:txBody>
          <a:bodyPr/>
          <a:lstStyle/>
          <a:p>
            <a:r>
              <a:rPr lang="en-US" dirty="0" smtClean="0"/>
              <a:t>During Treatment</a:t>
            </a:r>
            <a:endParaRPr lang="en-US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23949"/>
          <a:stretch>
            <a:fillRect/>
          </a:stretch>
        </p:blipFill>
        <p:spPr>
          <a:xfrm>
            <a:off x="5683107" y="3002844"/>
            <a:ext cx="4634937" cy="3701878"/>
          </a:xfrm>
        </p:spPr>
      </p:pic>
      <p:pic>
        <p:nvPicPr>
          <p:cNvPr id="9" name="Picture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r="16282"/>
          <a:stretch>
            <a:fillRect/>
          </a:stretch>
        </p:blipFill>
        <p:spPr>
          <a:xfrm>
            <a:off x="643467" y="2934234"/>
            <a:ext cx="4160521" cy="37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16" y="-469314"/>
            <a:ext cx="11568804" cy="249883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SWCDs 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erosion control work on roads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</a:rPr>
              <a:t>BLM wilderness area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</a:rPr>
              <a:t>well in a national monument.</a:t>
            </a:r>
            <a:endParaRPr lang="en-US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r="11503"/>
          <a:stretch>
            <a:fillRect/>
          </a:stretch>
        </p:blipFill>
        <p:spPr>
          <a:xfrm>
            <a:off x="1061113" y="3136632"/>
            <a:ext cx="4317564" cy="3639592"/>
          </a:xfrm>
        </p:spPr>
      </p:pic>
      <p:pic>
        <p:nvPicPr>
          <p:cNvPr id="8" name="Picture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8473"/>
          <a:stretch>
            <a:fillRect/>
          </a:stretch>
        </p:blipFill>
        <p:spPr>
          <a:xfrm>
            <a:off x="6050078" y="3136632"/>
            <a:ext cx="4244104" cy="3639592"/>
          </a:xfrm>
        </p:spPr>
      </p:pic>
    </p:spTree>
    <p:extLst>
      <p:ext uri="{BB962C8B-B14F-4D97-AF65-F5344CB8AC3E}">
        <p14:creationId xmlns:p14="http://schemas.microsoft.com/office/powerpoint/2010/main" val="36091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259"/>
            <a:ext cx="10476089" cy="1438508"/>
          </a:xfrm>
        </p:spPr>
        <p:txBody>
          <a:bodyPr/>
          <a:lstStyle/>
          <a:p>
            <a:r>
              <a:rPr lang="en-US" dirty="0"/>
              <a:t>NMACD Participating Agreement </a:t>
            </a:r>
            <a:r>
              <a:rPr lang="en-US" dirty="0" smtClean="0"/>
              <a:t>-Forest </a:t>
            </a:r>
            <a:r>
              <a:rPr lang="en-US" dirty="0"/>
              <a:t>Service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2419815"/>
            <a:ext cx="3227832" cy="4319651"/>
          </a:xfrm>
        </p:spPr>
        <p:txBody>
          <a:bodyPr>
            <a:normAutofit/>
          </a:bodyPr>
          <a:lstStyle/>
          <a:p>
            <a:r>
              <a:rPr lang="en-US" sz="2400" dirty="0"/>
              <a:t>Facilitate Orientation Meetings with all 5 Forests in </a:t>
            </a:r>
            <a:r>
              <a:rPr lang="en-US" sz="2400" dirty="0" smtClean="0"/>
              <a:t>NM</a:t>
            </a:r>
          </a:p>
          <a:p>
            <a:r>
              <a:rPr lang="en-US" sz="2400" dirty="0" smtClean="0"/>
              <a:t>Meet </a:t>
            </a:r>
            <a:r>
              <a:rPr lang="en-US" sz="2400" dirty="0"/>
              <a:t>with</a:t>
            </a:r>
            <a:r>
              <a:rPr lang="en-US" sz="2400" u="sng" dirty="0"/>
              <a:t> SWCD’s, FS, BLM and NRCS </a:t>
            </a:r>
            <a:r>
              <a:rPr lang="en-US" sz="2400" dirty="0"/>
              <a:t>to coordinate and develop CRMPs- 34 Ranches with FS permits to </a:t>
            </a:r>
            <a:r>
              <a:rPr lang="en-US" sz="2400" dirty="0" smtClean="0"/>
              <a:t>date.</a:t>
            </a:r>
          </a:p>
          <a:p>
            <a:r>
              <a:rPr lang="en-US" sz="2400" dirty="0" smtClean="0"/>
              <a:t>Almost $900,000 in contracts on Forests from RCPP.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6010"/>
          <a:stretch>
            <a:fillRect/>
          </a:stretch>
        </p:blipFill>
        <p:spPr>
          <a:xfrm>
            <a:off x="293510" y="1973766"/>
            <a:ext cx="8182977" cy="476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9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" y="237067"/>
            <a:ext cx="11288888" cy="45494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1306481" y="5867119"/>
            <a:ext cx="9609667" cy="493712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1245" y="5005401"/>
            <a:ext cx="1166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SWCDs Participating </a:t>
            </a:r>
            <a:r>
              <a:rPr lang="en-US" sz="2800" b="1" dirty="0">
                <a:solidFill>
                  <a:schemeClr val="bg1"/>
                </a:solidFill>
              </a:rPr>
              <a:t>in Forest Planning- </a:t>
            </a:r>
            <a:r>
              <a:rPr lang="en-US" sz="2800" b="1" dirty="0" smtClean="0">
                <a:solidFill>
                  <a:schemeClr val="bg1"/>
                </a:solidFill>
              </a:rPr>
              <a:t>As Cooperating </a:t>
            </a:r>
            <a:r>
              <a:rPr lang="en-US" sz="2800" b="1" dirty="0">
                <a:solidFill>
                  <a:schemeClr val="bg1"/>
                </a:solidFill>
              </a:rPr>
              <a:t>Agencies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9686" y="5867119"/>
            <a:ext cx="645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SWCDs hosting Public Meetings for US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21837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5399"/>
            <a:ext cx="2999860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Agreement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NM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&amp; F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Facilitate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SWCDs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NRCS &amp; FS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32" y="0"/>
            <a:ext cx="864729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08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53067"/>
            <a:ext cx="29625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NM REGIONAL CONSERVATI0N PARTNERSHIP PROGRAM (RCPP) being Utilized for Restore NM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4764" y="0"/>
            <a:ext cx="80941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 2015 -Successful </a:t>
            </a:r>
            <a:r>
              <a:rPr lang="en-US" sz="2400" dirty="0">
                <a:solidFill>
                  <a:srgbClr val="002060"/>
                </a:solidFill>
              </a:rPr>
              <a:t>in getting </a:t>
            </a:r>
            <a:r>
              <a:rPr lang="en-US" sz="2400" b="1" i="1" u="sng" dirty="0">
                <a:solidFill>
                  <a:srgbClr val="002060"/>
                </a:solidFill>
              </a:rPr>
              <a:t>4 million dollars </a:t>
            </a:r>
            <a:r>
              <a:rPr lang="en-US" sz="2400" dirty="0">
                <a:solidFill>
                  <a:srgbClr val="002060"/>
                </a:solidFill>
              </a:rPr>
              <a:t>to NM for Ranches with Federal lands Restoration </a:t>
            </a:r>
            <a:r>
              <a:rPr lang="en-US" sz="2400" dirty="0" smtClean="0">
                <a:solidFill>
                  <a:srgbClr val="002060"/>
                </a:solidFill>
              </a:rPr>
              <a:t>RCPP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2017 </a:t>
            </a:r>
            <a:r>
              <a:rPr lang="en-US" sz="2400" dirty="0">
                <a:solidFill>
                  <a:srgbClr val="002060"/>
                </a:solidFill>
              </a:rPr>
              <a:t>New Mexico Range and Forest Soil Health Initiative- NMACD-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7million dollars.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 2017 Building </a:t>
            </a:r>
            <a:r>
              <a:rPr lang="en-US" sz="2400" dirty="0">
                <a:solidFill>
                  <a:srgbClr val="002060"/>
                </a:solidFill>
              </a:rPr>
              <a:t>Resiliency in the San Juan-Rio Chama </a:t>
            </a:r>
            <a:r>
              <a:rPr lang="en-US" sz="2400" dirty="0" smtClean="0">
                <a:solidFill>
                  <a:srgbClr val="002060"/>
                </a:solidFill>
              </a:rPr>
              <a:t>Region-</a:t>
            </a:r>
            <a:r>
              <a:rPr lang="en-US" sz="2400" b="1" i="1" u="sng" dirty="0" smtClean="0">
                <a:solidFill>
                  <a:srgbClr val="002060"/>
                </a:solidFill>
              </a:rPr>
              <a:t>3.25 million dollars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r>
              <a:rPr lang="en-US" sz="2400" dirty="0">
                <a:solidFill>
                  <a:srgbClr val="002060"/>
                </a:solidFill>
              </a:rPr>
              <a:t>East Rio Arriba </a:t>
            </a:r>
            <a:r>
              <a:rPr lang="en-US" sz="2400" dirty="0" smtClean="0">
                <a:solidFill>
                  <a:srgbClr val="002060"/>
                </a:solidFill>
              </a:rPr>
              <a:t>SWCD-</a:t>
            </a:r>
            <a:r>
              <a:rPr lang="en-US" sz="2400" i="1" dirty="0" smtClean="0">
                <a:solidFill>
                  <a:srgbClr val="002060"/>
                </a:solidFill>
              </a:rPr>
              <a:t>alternative funding agreement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en-US" sz="2400" i="1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2017 North </a:t>
            </a:r>
            <a:r>
              <a:rPr lang="en-US" sz="2400" dirty="0">
                <a:solidFill>
                  <a:srgbClr val="002060"/>
                </a:solidFill>
              </a:rPr>
              <a:t>Central NM Watershed Restoration Project</a:t>
            </a:r>
            <a:r>
              <a:rPr lang="en-US" sz="2400" dirty="0" smtClean="0">
                <a:solidFill>
                  <a:srgbClr val="002060"/>
                </a:solidFill>
              </a:rPr>
              <a:t>— </a:t>
            </a:r>
            <a:r>
              <a:rPr lang="en-US" sz="2400" dirty="0" err="1" smtClean="0">
                <a:solidFill>
                  <a:srgbClr val="002060"/>
                </a:solidFill>
              </a:rPr>
              <a:t>Claunch</a:t>
            </a:r>
            <a:r>
              <a:rPr lang="en-US" sz="2400" dirty="0" smtClean="0">
                <a:solidFill>
                  <a:srgbClr val="002060"/>
                </a:solidFill>
              </a:rPr>
              <a:t>-Pinto </a:t>
            </a:r>
            <a:r>
              <a:rPr lang="en-US" sz="2400" dirty="0">
                <a:solidFill>
                  <a:srgbClr val="002060"/>
                </a:solidFill>
              </a:rPr>
              <a:t>SWCD - </a:t>
            </a:r>
            <a:r>
              <a:rPr lang="en-US" sz="2400" b="1" i="1" u="sng" dirty="0">
                <a:solidFill>
                  <a:srgbClr val="002060"/>
                </a:solidFill>
              </a:rPr>
              <a:t>$969,220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5734"/>
            <a:ext cx="11289424" cy="13969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2015 &amp; 2016 RCPP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New Mexico </a:t>
            </a:r>
            <a:r>
              <a:rPr lang="en-US" dirty="0" err="1" smtClean="0"/>
              <a:t>Acequia</a:t>
            </a:r>
            <a:r>
              <a:rPr lang="en-US" dirty="0" smtClean="0"/>
              <a:t> Revitalization (NMAR)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The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0" b="18260"/>
          <a:stretch>
            <a:fillRect/>
          </a:stretch>
        </p:blipFill>
        <p:spPr>
          <a:xfrm>
            <a:off x="327379" y="2199910"/>
            <a:ext cx="6602715" cy="44308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03911" y="2737456"/>
            <a:ext cx="4626187" cy="3355721"/>
          </a:xfrm>
        </p:spPr>
        <p:txBody>
          <a:bodyPr>
            <a:noAutofit/>
          </a:bodyPr>
          <a:lstStyle/>
          <a:p>
            <a:r>
              <a:rPr lang="en-US" sz="3200" dirty="0" smtClean="0"/>
              <a:t>1.2 Million-2015</a:t>
            </a:r>
          </a:p>
          <a:p>
            <a:r>
              <a:rPr lang="en-US" sz="3200" dirty="0" smtClean="0"/>
              <a:t>3 Million-2016</a:t>
            </a:r>
          </a:p>
          <a:p>
            <a:r>
              <a:rPr lang="en-US" sz="3200" dirty="0"/>
              <a:t>$2,907,670 </a:t>
            </a:r>
            <a:r>
              <a:rPr lang="en-US" sz="3200" dirty="0" smtClean="0"/>
              <a:t>-2017</a:t>
            </a:r>
          </a:p>
          <a:p>
            <a:r>
              <a:rPr lang="en-US" sz="3200" dirty="0" smtClean="0"/>
              <a:t>utilizing </a:t>
            </a:r>
            <a:r>
              <a:rPr lang="en-US" sz="3200" dirty="0"/>
              <a:t>the "alternative funding arrangement"</a:t>
            </a:r>
          </a:p>
        </p:txBody>
      </p:sp>
    </p:spTree>
    <p:extLst>
      <p:ext uri="{BB962C8B-B14F-4D97-AF65-F5344CB8AC3E}">
        <p14:creationId xmlns:p14="http://schemas.microsoft.com/office/powerpoint/2010/main" val="21447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52400"/>
            <a:ext cx="10058400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3" y="411905"/>
            <a:ext cx="9476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Soil and Water Conservation Districts Made this POSSIBLE, SUCCESSFUL AND LEADING THE NATION 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67145"/>
            <a:ext cx="11704321" cy="12154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Canadian River Riparian Restoration Project</a:t>
            </a:r>
            <a:br>
              <a:rPr lang="en-US" dirty="0"/>
            </a:br>
            <a:r>
              <a:rPr lang="en-US" dirty="0"/>
              <a:t>Aerial Application to Control Salt Cedar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2269068"/>
            <a:ext cx="3576320" cy="401884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WTB $600,00 per </a:t>
            </a:r>
            <a:r>
              <a:rPr lang="en-US" sz="2400" dirty="0" err="1" smtClean="0"/>
              <a:t>yr</a:t>
            </a:r>
            <a:endParaRPr lang="en-US" sz="2400" dirty="0" smtClean="0"/>
          </a:p>
          <a:p>
            <a:r>
              <a:rPr lang="en-US" sz="2400" dirty="0" smtClean="0"/>
              <a:t>NM G &amp; F matched with 2 million</a:t>
            </a:r>
          </a:p>
          <a:p>
            <a:endParaRPr lang="en-US" sz="2400" dirty="0" smtClean="0"/>
          </a:p>
          <a:p>
            <a:r>
              <a:rPr lang="en-US" sz="2400" dirty="0" smtClean="0"/>
              <a:t>2015 RCPP- 2 million</a:t>
            </a:r>
          </a:p>
          <a:p>
            <a:endParaRPr lang="en-US" sz="2400" dirty="0" smtClean="0"/>
          </a:p>
          <a:p>
            <a:r>
              <a:rPr lang="en-US" sz="2400" dirty="0"/>
              <a:t>2017 CRWRP </a:t>
            </a:r>
          </a:p>
          <a:p>
            <a:r>
              <a:rPr lang="en-US" sz="2400" dirty="0" smtClean="0"/>
              <a:t>Canadian </a:t>
            </a:r>
            <a:r>
              <a:rPr lang="en-US" sz="2400" dirty="0"/>
              <a:t>River SWCD </a:t>
            </a:r>
            <a:r>
              <a:rPr lang="en-US" sz="2400" dirty="0" smtClean="0"/>
              <a:t>$</a:t>
            </a:r>
            <a:r>
              <a:rPr lang="en-US" sz="2400" dirty="0"/>
              <a:t>3.6m (CCA – Prairie Grasslands)</a:t>
            </a:r>
          </a:p>
          <a:p>
            <a:endParaRPr lang="en-US" sz="2400" dirty="0" smtClean="0"/>
          </a:p>
          <a:p>
            <a:endParaRPr lang="en-US" sz="2800" dirty="0"/>
          </a:p>
        </p:txBody>
      </p:sp>
      <p:pic>
        <p:nvPicPr>
          <p:cNvPr id="5" name="Picture Placeholder 4" descr="08232010_K149PP_upstream_and_across_stream (16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94" r="5694"/>
          <a:stretch>
            <a:fillRect/>
          </a:stretch>
        </p:blipFill>
        <p:spPr bwMode="auto">
          <a:xfrm>
            <a:off x="598311" y="1882628"/>
            <a:ext cx="7315199" cy="482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3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7" y="373487"/>
            <a:ext cx="10148553" cy="628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5070" y="708338"/>
            <a:ext cx="1375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</a:t>
            </a:r>
          </a:p>
          <a:p>
            <a:r>
              <a:rPr lang="en-US" dirty="0" smtClean="0"/>
              <a:t>Problems</a:t>
            </a:r>
          </a:p>
          <a:p>
            <a:r>
              <a:rPr lang="en-US" dirty="0" smtClean="0"/>
              <a:t>Seem </a:t>
            </a:r>
          </a:p>
          <a:p>
            <a:r>
              <a:rPr lang="en-US" dirty="0" smtClean="0"/>
              <a:t>TOO-BIG!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15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65591"/>
            <a:ext cx="10250311" cy="138846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REACHING LANDOWNERS THAT HAVE BEEN UNDERSERVED!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12" y="1978941"/>
            <a:ext cx="6099717" cy="6104865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 Coordinated Resource Management Plans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to date for 2015  RCPP for Ranches with Federal Land.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of the 97 CRMPs for Ranches with Forest Service Permit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RCPP for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 Range and Forest Soil Health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Initiative funded </a:t>
            </a:r>
            <a:r>
              <a:rPr lang="en-US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Million dollars.</a:t>
            </a:r>
            <a:endParaRPr 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>
            <a:off x="10540242" y="590481"/>
            <a:ext cx="1437269" cy="1388460"/>
          </a:xfrm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NMACD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Develops Plans WITH SWCDS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39" y="2271704"/>
            <a:ext cx="5677072" cy="44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43467"/>
            <a:ext cx="10459844" cy="1352601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NMACD started </a:t>
            </a:r>
            <a:r>
              <a:rPr lang="en-US" sz="2400" dirty="0"/>
              <a:t>2014 Road Show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to help SWCD’s build partnerships and relationships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3695" y="2070921"/>
            <a:ext cx="3227832" cy="467185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NMDA</a:t>
            </a:r>
          </a:p>
          <a:p>
            <a:pPr algn="ctr"/>
            <a:r>
              <a:rPr lang="en-US" sz="2800" dirty="0" smtClean="0"/>
              <a:t>NRCS</a:t>
            </a:r>
          </a:p>
          <a:p>
            <a:pPr algn="ctr"/>
            <a:r>
              <a:rPr lang="en-US" sz="2800" dirty="0" smtClean="0"/>
              <a:t>FSA</a:t>
            </a:r>
          </a:p>
          <a:p>
            <a:pPr algn="ctr"/>
            <a:r>
              <a:rPr lang="en-US" sz="2800" dirty="0" smtClean="0"/>
              <a:t>BLM</a:t>
            </a:r>
          </a:p>
          <a:p>
            <a:pPr algn="ctr"/>
            <a:r>
              <a:rPr lang="en-US" sz="2800" dirty="0" smtClean="0"/>
              <a:t>FS</a:t>
            </a:r>
          </a:p>
          <a:p>
            <a:pPr algn="ctr"/>
            <a:r>
              <a:rPr lang="en-US" sz="2800" dirty="0" smtClean="0"/>
              <a:t>NM G &amp; F</a:t>
            </a:r>
          </a:p>
          <a:p>
            <a:pPr algn="ctr"/>
            <a:r>
              <a:rPr lang="en-US" sz="2800" dirty="0" smtClean="0"/>
              <a:t>NMACD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r="15613"/>
          <a:stretch>
            <a:fillRect/>
          </a:stretch>
        </p:blipFill>
        <p:spPr>
          <a:xfrm>
            <a:off x="0" y="1996068"/>
            <a:ext cx="8331200" cy="5104643"/>
          </a:xfrm>
        </p:spPr>
      </p:pic>
    </p:spTree>
    <p:extLst>
      <p:ext uri="{BB962C8B-B14F-4D97-AF65-F5344CB8AC3E}">
        <p14:creationId xmlns:p14="http://schemas.microsoft.com/office/powerpoint/2010/main" val="3993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1162" y="1820231"/>
            <a:ext cx="3227715" cy="492625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endParaRPr lang="en-US" sz="2300" dirty="0" smtClean="0"/>
          </a:p>
          <a:p>
            <a:pPr>
              <a:lnSpc>
                <a:spcPct val="100000"/>
              </a:lnSpc>
            </a:pPr>
            <a:r>
              <a:rPr lang="en-US" sz="2300" dirty="0" smtClean="0"/>
              <a:t>NRCS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FSA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NMDA </a:t>
            </a:r>
            <a:endParaRPr lang="en-US" sz="2300" dirty="0"/>
          </a:p>
          <a:p>
            <a:pPr>
              <a:lnSpc>
                <a:spcPct val="100000"/>
              </a:lnSpc>
            </a:pPr>
            <a:r>
              <a:rPr lang="en-US" sz="2300" dirty="0" smtClean="0"/>
              <a:t>NMED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BLM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US Forest Service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NM State Engineer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NM State Forester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NM Interstate Streams Commission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US F &amp;W Partners Program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NM </a:t>
            </a:r>
            <a:r>
              <a:rPr lang="en-US" sz="2300" dirty="0" err="1" smtClean="0"/>
              <a:t>Acequia</a:t>
            </a:r>
            <a:r>
              <a:rPr lang="en-US" sz="2300" dirty="0" smtClean="0"/>
              <a:t> Association</a:t>
            </a:r>
          </a:p>
          <a:p>
            <a:pPr>
              <a:lnSpc>
                <a:spcPct val="100000"/>
              </a:lnSpc>
            </a:pPr>
            <a:r>
              <a:rPr lang="en-US" sz="2300" dirty="0" smtClean="0"/>
              <a:t>NM Soil &amp; Water Commission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846" y="849194"/>
            <a:ext cx="801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2015 “ PARTNERSHIP Road Show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2" y="2535725"/>
            <a:ext cx="7370394" cy="39950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846" y="2009422"/>
            <a:ext cx="7597040" cy="4455909"/>
          </a:xfrm>
        </p:spPr>
        <p:txBody>
          <a:bodyPr/>
          <a:lstStyle/>
          <a:p>
            <a:r>
              <a:rPr lang="en-US" dirty="0"/>
              <a:t>“The More Partners – the Better”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502" y="6095999"/>
            <a:ext cx="7889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Keep Building Relationships with Partners for SWCDs and Landowners!</a:t>
            </a:r>
          </a:p>
        </p:txBody>
      </p:sp>
    </p:spTree>
    <p:extLst>
      <p:ext uri="{BB962C8B-B14F-4D97-AF65-F5344CB8AC3E}">
        <p14:creationId xmlns:p14="http://schemas.microsoft.com/office/powerpoint/2010/main" val="16152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2121" y="2171700"/>
            <a:ext cx="3813124" cy="451132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HABITAT </a:t>
            </a:r>
            <a:r>
              <a:rPr lang="en-US" dirty="0">
                <a:solidFill>
                  <a:schemeClr val="bg1"/>
                </a:solidFill>
              </a:rPr>
              <a:t>RESTORATION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INCREASING </a:t>
            </a:r>
            <a:r>
              <a:rPr lang="en-US" dirty="0" smtClean="0">
                <a:solidFill>
                  <a:schemeClr val="bg1"/>
                </a:solidFill>
              </a:rPr>
              <a:t>SPECIES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Prohibit Listing (such as Dune Sand Lizard)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451" y="264215"/>
            <a:ext cx="3227832" cy="19074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 SWCDS PARTNERSHIPS ACCOMPLISH?</a:t>
            </a:r>
            <a:endParaRPr lang="en-US" sz="32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5694"/>
          <a:stretch>
            <a:fillRect/>
          </a:stretch>
        </p:blipFill>
        <p:spPr>
          <a:xfrm>
            <a:off x="-118263" y="0"/>
            <a:ext cx="8102651" cy="6857999"/>
          </a:xfrm>
        </p:spPr>
      </p:pic>
    </p:spTree>
    <p:extLst>
      <p:ext uri="{BB962C8B-B14F-4D97-AF65-F5344CB8AC3E}">
        <p14:creationId xmlns:p14="http://schemas.microsoft.com/office/powerpoint/2010/main" val="8308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3467"/>
            <a:ext cx="10521244" cy="124177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SWCD &amp; PARTNERS RESTORATION TREATMENTS AS OF 2016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1915177"/>
            <a:ext cx="9335911" cy="49509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85244"/>
            <a:ext cx="12079110" cy="4972756"/>
          </a:xfrm>
        </p:spPr>
        <p:txBody>
          <a:bodyPr>
            <a:normAutofit fontScale="92500" lnSpcReduction="10000"/>
          </a:bodyPr>
          <a:lstStyle/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Restore NM acres treated since Inception: </a:t>
            </a: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b="1" u="sng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3,335,572 acres of public, private &amp; state lands</a:t>
            </a: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BLM 2,653,832 acres</a:t>
            </a: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328,105 acres</a:t>
            </a: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313,560 acres</a:t>
            </a: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USFS 56,075 acres</a:t>
            </a:r>
            <a:endParaRPr kumimoji="1" lang="en-US" sz="3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Treatments included Chemical</a:t>
            </a:r>
            <a:r>
              <a:rPr kumimoji="1" lang="en-US" sz="36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36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and Prescribed Fire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9" y="1575586"/>
            <a:ext cx="10058400" cy="5037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692" y="245327"/>
            <a:ext cx="9906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2016 NMACD ROAD SHOW MORE PARTNERS &amp; MORE SWCD’S LEADING THE NATION!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82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lnSpc>
                <a:spcPct val="99000"/>
              </a:lnSpc>
              <a:spcBef>
                <a:spcPct val="0"/>
              </a:spcBef>
            </a:pPr>
            <a:r>
              <a:rPr kumimoji="1" lang="en-US" sz="49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Spent on Restore New Mexico</a:t>
            </a:r>
            <a:br>
              <a:rPr kumimoji="1" lang="en-US" sz="49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sz="4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SWCD’s &amp; PARTNERS as of 2017</a:t>
            </a:r>
            <a:r>
              <a:rPr kumimoji="1"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1"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938866"/>
            <a:ext cx="7179733" cy="49191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9" y="1938866"/>
            <a:ext cx="7179734" cy="4919134"/>
          </a:xfrm>
        </p:spPr>
        <p:txBody>
          <a:bodyPr>
            <a:normAutofit/>
          </a:bodyPr>
          <a:lstStyle/>
          <a:p>
            <a:pPr marL="342900" lvl="1" indent="-342900" algn="ctr">
              <a:spcBef>
                <a:spcPts val="0"/>
              </a:spcBef>
              <a:buSzPct val="70000"/>
            </a:pP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BLM:   </a:t>
            </a:r>
            <a:r>
              <a:rPr lang="en-US" sz="3200" dirty="0">
                <a:solidFill>
                  <a:schemeClr val="bg1"/>
                </a:solidFill>
              </a:rPr>
              <a:t>$</a:t>
            </a:r>
            <a:r>
              <a:rPr lang="en-US" sz="3200" dirty="0" smtClean="0">
                <a:solidFill>
                  <a:schemeClr val="bg1"/>
                </a:solidFill>
              </a:rPr>
              <a:t>30,298,536 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</a:p>
          <a:p>
            <a:pPr marL="342900" lvl="1" indent="-342900" algn="ctr">
              <a:spcBef>
                <a:spcPts val="0"/>
              </a:spcBef>
              <a:buSzPct val="70000"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ctr"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</a:t>
            </a:r>
            <a:r>
              <a:rPr kumimoji="1" lang="en-US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NRCS: $11 </a:t>
            </a: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</a:p>
          <a:p>
            <a:pPr marL="342900" lvl="1" indent="-342900" algn="ctr"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endParaRPr kumimoji="1" lang="en-US" sz="3200" kern="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ctr">
              <a:spcBef>
                <a:spcPts val="0"/>
              </a:spcBef>
              <a:buSzPct val="70000"/>
            </a:pP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from RCPP: </a:t>
            </a:r>
            <a:r>
              <a:rPr lang="en-US" sz="2800" dirty="0" smtClean="0">
                <a:solidFill>
                  <a:schemeClr val="bg1"/>
                </a:solidFill>
              </a:rPr>
              <a:t>18,614,519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million</a:t>
            </a:r>
          </a:p>
          <a:p>
            <a:pPr marL="342900" lvl="1" indent="-342900" algn="ctr">
              <a:spcBef>
                <a:spcPts val="0"/>
              </a:spcBef>
              <a:buSzPct val="70000"/>
            </a:pPr>
            <a:endParaRPr kumimoji="1" lang="en-US" sz="3200" kern="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ctr"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</a:t>
            </a:r>
            <a:r>
              <a:rPr kumimoji="1" lang="en-US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other partners: </a:t>
            </a: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$9,782.000</a:t>
            </a:r>
          </a:p>
          <a:p>
            <a:pPr marL="342900" lvl="1" indent="-342900" algn="ctr"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sz="3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algn="ctr"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</a:t>
            </a:r>
            <a:r>
              <a:rPr kumimoji="1" lang="en-US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Fire (non-WUI): $</a:t>
            </a:r>
            <a:r>
              <a:rPr kumimoji="1" lang="en-US" sz="32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10.8</a:t>
            </a:r>
          </a:p>
          <a:p>
            <a:pPr marL="342900" lvl="1" indent="-342900" algn="ctr"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endParaRPr kumimoji="1" lang="en-US" sz="3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SzPct val="70000"/>
              <a:buNone/>
            </a:pPr>
            <a:endParaRPr kumimoji="1" lang="en-US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72538" y="2614612"/>
            <a:ext cx="307181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ctr"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4000" i="1" u="sng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funds over the last 13 years</a:t>
            </a: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SzPct val="70000"/>
              <a:buNone/>
            </a:pPr>
            <a:r>
              <a:rPr kumimoji="1" lang="en-US" sz="4000" i="1" u="sng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$69,705,855  Million</a:t>
            </a:r>
          </a:p>
        </p:txBody>
      </p:sp>
    </p:spTree>
    <p:extLst>
      <p:ext uri="{BB962C8B-B14F-4D97-AF65-F5344CB8AC3E}">
        <p14:creationId xmlns:p14="http://schemas.microsoft.com/office/powerpoint/2010/main" val="13441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78" y="418625"/>
            <a:ext cx="29114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endParaRPr lang="en-US" sz="3600" dirty="0" smtClean="0"/>
          </a:p>
          <a:p>
            <a:r>
              <a:rPr lang="en-US" sz="3600" dirty="0" smtClean="0"/>
              <a:t>NMACD, SWCDS &amp; PARTNERS</a:t>
            </a:r>
          </a:p>
          <a:p>
            <a:endParaRPr lang="en-US" sz="3600" dirty="0"/>
          </a:p>
          <a:p>
            <a:r>
              <a:rPr lang="en-US" sz="3600" dirty="0" smtClean="0"/>
              <a:t>3 Year RCPP Total </a:t>
            </a:r>
          </a:p>
          <a:p>
            <a:endParaRPr lang="en-US" sz="3600" dirty="0" smtClean="0"/>
          </a:p>
          <a:p>
            <a:r>
              <a:rPr lang="en-US" sz="3600" dirty="0" smtClean="0"/>
              <a:t>$31,426,890</a:t>
            </a:r>
          </a:p>
          <a:p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58" y="0"/>
            <a:ext cx="4721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5" y="635620"/>
            <a:ext cx="7396976" cy="5547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5151" y="2284128"/>
            <a:ext cx="269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Las Cruces BLM/NRCS</a:t>
            </a:r>
          </a:p>
          <a:p>
            <a:r>
              <a:rPr lang="en-US" sz="3600" dirty="0" smtClean="0"/>
              <a:t>Partnership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71" y="635620"/>
            <a:ext cx="1725496" cy="13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1000">
              <a:schemeClr val="accent1"/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541868"/>
            <a:ext cx="10408355" cy="151271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NM SWCDS ARE LEADING THE NATION with their work and PROUD to have Brent Van Dyke leading the Nation as the NACD President!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83" y="2112990"/>
            <a:ext cx="3722665" cy="4666951"/>
          </a:xfrm>
        </p:spPr>
      </p:pic>
    </p:spTree>
    <p:extLst>
      <p:ext uri="{BB962C8B-B14F-4D97-AF65-F5344CB8AC3E}">
        <p14:creationId xmlns:p14="http://schemas.microsoft.com/office/powerpoint/2010/main" val="7477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3961" y="6488668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Pictures by Will &amp; </a:t>
            </a:r>
            <a:r>
              <a:rPr lang="en-US" dirty="0" err="1" smtClean="0"/>
              <a:t>Nyleen</a:t>
            </a:r>
            <a:r>
              <a:rPr lang="en-US" dirty="0" smtClean="0"/>
              <a:t>-Socorro SWCD</a:t>
            </a:r>
            <a:endParaRPr lang="en-US" dirty="0"/>
          </a:p>
        </p:txBody>
      </p:sp>
      <p:pic>
        <p:nvPicPr>
          <p:cNvPr id="1027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" y="1208608"/>
            <a:ext cx="10019763" cy="507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144" y="152611"/>
            <a:ext cx="7174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LOOK AT THE REAL SIZE OF THE MACHINE CAN BE DONE WITH PARTNERSHIPS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4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6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0319" y="1932140"/>
            <a:ext cx="333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DEAD REMOVED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41781" y="2873053"/>
            <a:ext cx="295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PRODUCTIVE AGRICULTURE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2219" y="6032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Land must be expertly cared for if it is to be maintained in a productive state</a:t>
            </a:r>
            <a:r>
              <a:rPr lang="en-US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544711"/>
            <a:ext cx="2214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Massive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Tracts of Salt Cedar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" y="-60223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106" y="2301472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06" y="330939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9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:\ext_affairs\AllOtherDocuments\logos\Restore_NM_LOGOS\restore_n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8" y="922841"/>
            <a:ext cx="6629400" cy="3805276"/>
          </a:xfrm>
          <a:prstGeom prst="rect">
            <a:avLst/>
          </a:prstGeom>
          <a:ln w="190500" cap="sq">
            <a:solidFill>
              <a:schemeClr val="accent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7917" y="4728117"/>
            <a:ext cx="6849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WE DO NOT CARE WHO GETS THE CREDIT- 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ALL GET THE CREDIT!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358" y="168767"/>
            <a:ext cx="583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PARTNERSHIP WITH BLM &amp; SWCDS BEGAN IN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524979" y="5610578"/>
            <a:ext cx="4617154" cy="1092571"/>
          </a:xfrm>
          <a:prstGeom prst="rect">
            <a:avLst/>
          </a:prstGeom>
        </p:spPr>
        <p:txBody>
          <a:bodyPr vert="horz" lIns="45720" tIns="45720" rIns="45720" bIns="45720" anchor="b">
            <a:normAutofit fontScale="975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Started Building Relationships </a:t>
            </a:r>
            <a:endParaRPr lang="en-US" sz="2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N:\ext_affairs\All_Photos\Restore New Mexico\photos for Website 2011 make-over\good before and afters - shrunk for web - for original res. look in before and after series folder\Delaware Salt Cedar B&amp;A\SaltCedarAf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077">
            <a:off x="5415499" y="834376"/>
            <a:ext cx="6318385" cy="3983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2" descr="N:\ext_affairs\All_Photos\Restore New Mexico\Before and After Series\Salt Cedar Bef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0" y="2987899"/>
            <a:ext cx="5330411" cy="3413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214489" y="228600"/>
            <a:ext cx="4967110" cy="2759299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2003-2005 </a:t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Salt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Cedar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Restoration By SWCDs on 3 River Systems</a:t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13.5 Million State Legislature Funding used on Entire River- Private, State,  &amp; BLM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10" y="234176"/>
            <a:ext cx="12102789" cy="1717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NM SOIL AND WATER CONSERVATION DISTRICTS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began “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COLORBLIND”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restoration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efforts across 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private, and public lands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8177" y="2446830"/>
            <a:ext cx="4166852" cy="456125"/>
          </a:xfrm>
        </p:spPr>
        <p:txBody>
          <a:bodyPr>
            <a:normAutofit/>
          </a:bodyPr>
          <a:lstStyle/>
          <a:p>
            <a:r>
              <a:rPr lang="en-US" dirty="0" smtClean="0"/>
              <a:t>Before Creosote Treatment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90006" y="2513989"/>
            <a:ext cx="3948337" cy="428539"/>
          </a:xfrm>
        </p:spPr>
        <p:txBody>
          <a:bodyPr>
            <a:normAutofit/>
          </a:bodyPr>
          <a:lstStyle/>
          <a:p>
            <a:r>
              <a:rPr lang="en-US" dirty="0" smtClean="0"/>
              <a:t>After Creosote Treatment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77" y="2884948"/>
            <a:ext cx="4289778" cy="38093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06" y="2963971"/>
            <a:ext cx="4173105" cy="3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2743201" y="228601"/>
            <a:ext cx="770549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09580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BB39B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buNone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Restore New Mexico </a:t>
            </a:r>
          </a:p>
          <a:p>
            <a:pPr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Partnerships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the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Key to Success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87" y="-36195"/>
            <a:ext cx="9459738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Started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 2005 Funding </a:t>
            </a: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Earmark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1.5  Million EQIP to be spent on Federal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BLM Matches EQIP Dollars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NMACD Coordinates and Facilitates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SWCDs “DELIVER ON THE GROUND”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2652889"/>
            <a:ext cx="1761554" cy="120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56" y="4062981"/>
            <a:ext cx="1682531" cy="136365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" y="5632398"/>
            <a:ext cx="1761554" cy="11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602</TotalTime>
  <Words>1147</Words>
  <Application>Microsoft Office PowerPoint</Application>
  <PresentationFormat>Widescreen</PresentationFormat>
  <Paragraphs>212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Corbel</vt:lpstr>
      <vt:lpstr>Times New Roman</vt:lpstr>
      <vt:lpstr>Trebuchet MS</vt:lpstr>
      <vt:lpstr>Wingdings</vt:lpstr>
      <vt:lpstr>Wingdings 2</vt:lpstr>
      <vt:lpstr>Berlin</vt:lpstr>
      <vt:lpstr>New Mexico</vt:lpstr>
      <vt:lpstr> New Mexico’s Soil and Water Conservation Districts Leading the Nation!    </vt:lpstr>
      <vt:lpstr>PowerPoint Presentation</vt:lpstr>
      <vt:lpstr>PowerPoint Presentation</vt:lpstr>
      <vt:lpstr>PowerPoint Presentation</vt:lpstr>
      <vt:lpstr>PowerPoint Presentation</vt:lpstr>
      <vt:lpstr>2003-2005  Salt Cedar Restoration By SWCDs on 3 River Systems 13.5 Million State Legislature Funding used on Entire River- Private, State,  &amp; BLM</vt:lpstr>
      <vt:lpstr>  NM SOIL AND WATER CONSERVATION DISTRICTS  began “COLORBLIND”  restoration efforts across  state, private, and public lands. </vt:lpstr>
      <vt:lpstr>PowerPoint Presentation</vt:lpstr>
      <vt:lpstr>IT IS ALL ABOUT RELATIONSHIPS </vt:lpstr>
      <vt:lpstr>SWCD’s &amp; PARTNERS Great Success- Year 1 &amp; 2  (we put RAIN in NEPA)</vt:lpstr>
      <vt:lpstr>PowerPoint Presentation</vt:lpstr>
      <vt:lpstr>New Mexico’s  Large Landscape Restoration Benefits everything</vt:lpstr>
      <vt:lpstr>PowerPoint Presentation</vt:lpstr>
      <vt:lpstr>NM SWCD’S have learned how to “build better partnerships and more coordination across all levels of government. </vt:lpstr>
      <vt:lpstr>New Mexico SWCDs are Building Capacity at Local Level</vt:lpstr>
      <vt:lpstr>PowerPoint Presentation</vt:lpstr>
      <vt:lpstr>PowerPoint Presentation</vt:lpstr>
      <vt:lpstr>PowerPoint Presentation</vt:lpstr>
      <vt:lpstr>PowerPoint Presentation</vt:lpstr>
      <vt:lpstr>2 SWCDs – using G&amp;F price agreement to contract for P/J thinning    </vt:lpstr>
      <vt:lpstr>   2 SWCDs - erosion control work on roads  </vt:lpstr>
      <vt:lpstr>NMACD Participating Agreement -Forest Service </vt:lpstr>
      <vt:lpstr>PowerPoint Presentation</vt:lpstr>
      <vt:lpstr>PowerPoint Presentation</vt:lpstr>
      <vt:lpstr>PowerPoint Presentation</vt:lpstr>
      <vt:lpstr>2015 &amp; 2016 RCPP   The New Mexico Acequia Revitalization (NMAR)    The</vt:lpstr>
      <vt:lpstr>PowerPoint Presentation</vt:lpstr>
      <vt:lpstr>Canadian River Riparian Restoration Project Aerial Application to Control Salt Cedar </vt:lpstr>
      <vt:lpstr>REACHING LANDOWNERS THAT HAVE BEEN UNDERSERVED!</vt:lpstr>
      <vt:lpstr>NMACD started 2014 Road Show  to help SWCD’s build partnerships and relationships</vt:lpstr>
      <vt:lpstr>PowerPoint Presentation</vt:lpstr>
      <vt:lpstr>HABITAT RESTORATION  INCREASING SPECIES and Prohibit Listing (such as Dune Sand Lizard)</vt:lpstr>
      <vt:lpstr>SWCD &amp; PARTNERS RESTORATION TREATMENTS AS OF 2016</vt:lpstr>
      <vt:lpstr>PowerPoint Presentation</vt:lpstr>
      <vt:lpstr>Funds Spent on Restore New Mexico by SWCD’s &amp; PARTNERS as of 2017 </vt:lpstr>
      <vt:lpstr>PowerPoint Presentation</vt:lpstr>
      <vt:lpstr>PowerPoint Presentation</vt:lpstr>
      <vt:lpstr> NM SWCDS ARE LEADING THE NATION with their work and PROUD to have Brent Van Dyke leading the Nation as the NACD President!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Mexico</dc:title>
  <dc:creator>Debbie Hughes</dc:creator>
  <cp:lastModifiedBy>Debbie Hughes</cp:lastModifiedBy>
  <cp:revision>26</cp:revision>
  <dcterms:created xsi:type="dcterms:W3CDTF">2017-07-24T14:06:26Z</dcterms:created>
  <dcterms:modified xsi:type="dcterms:W3CDTF">2017-11-07T01:17:22Z</dcterms:modified>
</cp:coreProperties>
</file>