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handoutMasterIdLst>
    <p:handoutMasterId r:id="rId31"/>
  </p:handoutMasterIdLst>
  <p:sldIdLst>
    <p:sldId id="258" r:id="rId2"/>
    <p:sldId id="326" r:id="rId3"/>
    <p:sldId id="306" r:id="rId4"/>
    <p:sldId id="324" r:id="rId5"/>
    <p:sldId id="307" r:id="rId6"/>
    <p:sldId id="275" r:id="rId7"/>
    <p:sldId id="292" r:id="rId8"/>
    <p:sldId id="293" r:id="rId9"/>
    <p:sldId id="291" r:id="rId10"/>
    <p:sldId id="298" r:id="rId11"/>
    <p:sldId id="305" r:id="rId12"/>
    <p:sldId id="308" r:id="rId13"/>
    <p:sldId id="309" r:id="rId14"/>
    <p:sldId id="280" r:id="rId15"/>
    <p:sldId id="312" r:id="rId16"/>
    <p:sldId id="310" r:id="rId17"/>
    <p:sldId id="311" r:id="rId18"/>
    <p:sldId id="315" r:id="rId19"/>
    <p:sldId id="304" r:id="rId20"/>
    <p:sldId id="314" r:id="rId21"/>
    <p:sldId id="313" r:id="rId22"/>
    <p:sldId id="318" r:id="rId23"/>
    <p:sldId id="319" r:id="rId24"/>
    <p:sldId id="320" r:id="rId25"/>
    <p:sldId id="321" r:id="rId26"/>
    <p:sldId id="322" r:id="rId27"/>
    <p:sldId id="317" r:id="rId28"/>
    <p:sldId id="299"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204"/>
    <a:srgbClr val="D6CABC"/>
    <a:srgbClr val="07B507"/>
    <a:srgbClr val="93FFA0"/>
    <a:srgbClr val="0EF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911" autoAdjust="0"/>
  </p:normalViewPr>
  <p:slideViewPr>
    <p:cSldViewPr snapToGrid="0">
      <p:cViewPr varScale="1">
        <p:scale>
          <a:sx n="66" d="100"/>
          <a:sy n="66" d="100"/>
        </p:scale>
        <p:origin x="1253" y="67"/>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5D49BB-7160-420C-8681-DB3BA14B58A2}" type="doc">
      <dgm:prSet loTypeId="urn:diagrams.loki3.com/TabbedArc+Icon" loCatId="relationship" qsTypeId="urn:microsoft.com/office/officeart/2005/8/quickstyle/simple1" qsCatId="simple" csTypeId="urn:microsoft.com/office/officeart/2005/8/colors/accent1_2" csCatId="accent1"/>
      <dgm:spPr/>
      <dgm:t>
        <a:bodyPr/>
        <a:lstStyle/>
        <a:p>
          <a:endParaRPr lang="en-US"/>
        </a:p>
      </dgm:t>
    </dgm:pt>
    <dgm:pt modelId="{FAF85E1C-EED9-4EC7-848A-A60FB0230859}">
      <dgm:prSet/>
      <dgm:spPr/>
      <dgm:t>
        <a:bodyPr/>
        <a:lstStyle/>
        <a:p>
          <a:pPr rtl="0"/>
          <a:r>
            <a:rPr lang="en-US" smtClean="0"/>
            <a:t>Resource Concerns Inventory</a:t>
          </a:r>
          <a:endParaRPr lang="en-US"/>
        </a:p>
      </dgm:t>
    </dgm:pt>
    <dgm:pt modelId="{B696DAC0-E300-432B-9E61-8610C05A23AE}" type="parTrans" cxnId="{CC614545-D6BE-4DBC-A853-3DBDFC7F27E8}">
      <dgm:prSet/>
      <dgm:spPr/>
      <dgm:t>
        <a:bodyPr/>
        <a:lstStyle/>
        <a:p>
          <a:endParaRPr lang="en-US"/>
        </a:p>
      </dgm:t>
    </dgm:pt>
    <dgm:pt modelId="{5F9CCAD7-43EC-48C8-90E4-F16E4C1FE2F4}" type="sibTrans" cxnId="{CC614545-D6BE-4DBC-A853-3DBDFC7F27E8}">
      <dgm:prSet/>
      <dgm:spPr/>
      <dgm:t>
        <a:bodyPr/>
        <a:lstStyle/>
        <a:p>
          <a:endParaRPr lang="en-US"/>
        </a:p>
      </dgm:t>
    </dgm:pt>
    <dgm:pt modelId="{8A33000A-D749-4B9E-80FB-A54FBF35A688}">
      <dgm:prSet/>
      <dgm:spPr/>
      <dgm:t>
        <a:bodyPr/>
        <a:lstStyle/>
        <a:p>
          <a:pPr rtl="0"/>
          <a:r>
            <a:rPr lang="en-US" smtClean="0"/>
            <a:t>Resource Needs Assessment</a:t>
          </a:r>
          <a:endParaRPr lang="en-US"/>
        </a:p>
      </dgm:t>
    </dgm:pt>
    <dgm:pt modelId="{0CF111AF-A686-48FF-AA7F-F98FA766EDFD}" type="parTrans" cxnId="{873AD70F-7B76-4FF0-87DB-53A36BD03457}">
      <dgm:prSet/>
      <dgm:spPr/>
      <dgm:t>
        <a:bodyPr/>
        <a:lstStyle/>
        <a:p>
          <a:endParaRPr lang="en-US"/>
        </a:p>
      </dgm:t>
    </dgm:pt>
    <dgm:pt modelId="{3FE0ABEF-D6F8-4DBA-8191-8A08C4B449FE}" type="sibTrans" cxnId="{873AD70F-7B76-4FF0-87DB-53A36BD03457}">
      <dgm:prSet/>
      <dgm:spPr/>
      <dgm:t>
        <a:bodyPr/>
        <a:lstStyle/>
        <a:p>
          <a:endParaRPr lang="en-US"/>
        </a:p>
      </dgm:t>
    </dgm:pt>
    <dgm:pt modelId="{9C7E6292-4B57-4325-B61C-E1DF2081FBFB}">
      <dgm:prSet/>
      <dgm:spPr/>
      <dgm:t>
        <a:bodyPr/>
        <a:lstStyle/>
        <a:p>
          <a:pPr rtl="0"/>
          <a:r>
            <a:rPr lang="en-US" smtClean="0"/>
            <a:t>Conservation Action Plan</a:t>
          </a:r>
          <a:endParaRPr lang="en-US"/>
        </a:p>
      </dgm:t>
    </dgm:pt>
    <dgm:pt modelId="{A8D2529F-F163-4B72-8246-6B55079C4F19}" type="parTrans" cxnId="{8FA7B4E5-B86B-400D-8823-123D293BC852}">
      <dgm:prSet/>
      <dgm:spPr/>
      <dgm:t>
        <a:bodyPr/>
        <a:lstStyle/>
        <a:p>
          <a:endParaRPr lang="en-US"/>
        </a:p>
      </dgm:t>
    </dgm:pt>
    <dgm:pt modelId="{D2C35F0B-00BF-46CE-AB5B-B2A2C640D3DF}" type="sibTrans" cxnId="{8FA7B4E5-B86B-400D-8823-123D293BC852}">
      <dgm:prSet/>
      <dgm:spPr/>
      <dgm:t>
        <a:bodyPr/>
        <a:lstStyle/>
        <a:p>
          <a:endParaRPr lang="en-US"/>
        </a:p>
      </dgm:t>
    </dgm:pt>
    <dgm:pt modelId="{4315EE66-3971-4093-AB0D-29145D9CD8B8}" type="pres">
      <dgm:prSet presAssocID="{A75D49BB-7160-420C-8681-DB3BA14B58A2}" presName="Name0" presStyleCnt="0">
        <dgm:presLayoutVars>
          <dgm:dir/>
          <dgm:resizeHandles val="exact"/>
        </dgm:presLayoutVars>
      </dgm:prSet>
      <dgm:spPr/>
    </dgm:pt>
    <dgm:pt modelId="{2E618A2B-8E1A-44FD-BB3E-3436E97C2988}" type="pres">
      <dgm:prSet presAssocID="{FAF85E1C-EED9-4EC7-848A-A60FB0230859}" presName="twoplus" presStyleLbl="node1" presStyleIdx="0" presStyleCnt="3">
        <dgm:presLayoutVars>
          <dgm:bulletEnabled val="1"/>
        </dgm:presLayoutVars>
      </dgm:prSet>
      <dgm:spPr/>
    </dgm:pt>
    <dgm:pt modelId="{67F85DE5-49FB-4B50-8A0B-AB2B7AE3BC20}" type="pres">
      <dgm:prSet presAssocID="{8A33000A-D749-4B9E-80FB-A54FBF35A688}" presName="twoplus" presStyleLbl="node1" presStyleIdx="1" presStyleCnt="3">
        <dgm:presLayoutVars>
          <dgm:bulletEnabled val="1"/>
        </dgm:presLayoutVars>
      </dgm:prSet>
      <dgm:spPr/>
    </dgm:pt>
    <dgm:pt modelId="{C60F553C-887F-4201-9286-8E5208A7D593}" type="pres">
      <dgm:prSet presAssocID="{9C7E6292-4B57-4325-B61C-E1DF2081FBFB}" presName="twoplus" presStyleLbl="node1" presStyleIdx="2" presStyleCnt="3">
        <dgm:presLayoutVars>
          <dgm:bulletEnabled val="1"/>
        </dgm:presLayoutVars>
      </dgm:prSet>
      <dgm:spPr/>
    </dgm:pt>
  </dgm:ptLst>
  <dgm:cxnLst>
    <dgm:cxn modelId="{CC614545-D6BE-4DBC-A853-3DBDFC7F27E8}" srcId="{A75D49BB-7160-420C-8681-DB3BA14B58A2}" destId="{FAF85E1C-EED9-4EC7-848A-A60FB0230859}" srcOrd="0" destOrd="0" parTransId="{B696DAC0-E300-432B-9E61-8610C05A23AE}" sibTransId="{5F9CCAD7-43EC-48C8-90E4-F16E4C1FE2F4}"/>
    <dgm:cxn modelId="{4C9F87EC-7D49-45C4-BEE7-E24B1203A8CD}" type="presOf" srcId="{A75D49BB-7160-420C-8681-DB3BA14B58A2}" destId="{4315EE66-3971-4093-AB0D-29145D9CD8B8}" srcOrd="0" destOrd="0" presId="urn:diagrams.loki3.com/TabbedArc+Icon"/>
    <dgm:cxn modelId="{C2E86146-F035-497A-8A98-5C0BA27EDC1E}" type="presOf" srcId="{9C7E6292-4B57-4325-B61C-E1DF2081FBFB}" destId="{C60F553C-887F-4201-9286-8E5208A7D593}" srcOrd="0" destOrd="0" presId="urn:diagrams.loki3.com/TabbedArc+Icon"/>
    <dgm:cxn modelId="{D590A9E3-34F1-40BD-A4FC-4E1B51FD7985}" type="presOf" srcId="{8A33000A-D749-4B9E-80FB-A54FBF35A688}" destId="{67F85DE5-49FB-4B50-8A0B-AB2B7AE3BC20}" srcOrd="0" destOrd="0" presId="urn:diagrams.loki3.com/TabbedArc+Icon"/>
    <dgm:cxn modelId="{8FA7B4E5-B86B-400D-8823-123D293BC852}" srcId="{A75D49BB-7160-420C-8681-DB3BA14B58A2}" destId="{9C7E6292-4B57-4325-B61C-E1DF2081FBFB}" srcOrd="2" destOrd="0" parTransId="{A8D2529F-F163-4B72-8246-6B55079C4F19}" sibTransId="{D2C35F0B-00BF-46CE-AB5B-B2A2C640D3DF}"/>
    <dgm:cxn modelId="{87A3DC63-8CA9-4E42-8629-4BFE11A0AD56}" type="presOf" srcId="{FAF85E1C-EED9-4EC7-848A-A60FB0230859}" destId="{2E618A2B-8E1A-44FD-BB3E-3436E97C2988}" srcOrd="0" destOrd="0" presId="urn:diagrams.loki3.com/TabbedArc+Icon"/>
    <dgm:cxn modelId="{873AD70F-7B76-4FF0-87DB-53A36BD03457}" srcId="{A75D49BB-7160-420C-8681-DB3BA14B58A2}" destId="{8A33000A-D749-4B9E-80FB-A54FBF35A688}" srcOrd="1" destOrd="0" parTransId="{0CF111AF-A686-48FF-AA7F-F98FA766EDFD}" sibTransId="{3FE0ABEF-D6F8-4DBA-8191-8A08C4B449FE}"/>
    <dgm:cxn modelId="{BA69FCD6-AA9A-45BD-BB6F-CB7410F1310B}" type="presParOf" srcId="{4315EE66-3971-4093-AB0D-29145D9CD8B8}" destId="{2E618A2B-8E1A-44FD-BB3E-3436E97C2988}" srcOrd="0" destOrd="0" presId="urn:diagrams.loki3.com/TabbedArc+Icon"/>
    <dgm:cxn modelId="{293C5E49-3960-4961-8643-356A66E5A0E9}" type="presParOf" srcId="{4315EE66-3971-4093-AB0D-29145D9CD8B8}" destId="{67F85DE5-49FB-4B50-8A0B-AB2B7AE3BC20}" srcOrd="1" destOrd="0" presId="urn:diagrams.loki3.com/TabbedArc+Icon"/>
    <dgm:cxn modelId="{7AF9ED86-C23E-47BB-ADC3-B6D4989BED6A}" type="presParOf" srcId="{4315EE66-3971-4093-AB0D-29145D9CD8B8}" destId="{C60F553C-887F-4201-9286-8E5208A7D593}" srcOrd="2" destOrd="0" presId="urn:diagrams.loki3.com/TabbedArc+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18A2B-8E1A-44FD-BB3E-3436E97C2988}">
      <dsp:nvSpPr>
        <dsp:cNvPr id="0" name=""/>
        <dsp:cNvSpPr/>
      </dsp:nvSpPr>
      <dsp:spPr>
        <a:xfrm rot="19200000">
          <a:off x="1397" y="902162"/>
          <a:ext cx="1559191" cy="1013474"/>
        </a:xfrm>
        <a:prstGeom prst="round2Same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22860" rIns="68580" bIns="22860" numCol="1" spcCol="1270" anchor="ctr" anchorCtr="0">
          <a:noAutofit/>
        </a:bodyPr>
        <a:lstStyle/>
        <a:p>
          <a:pPr lvl="0" algn="ctr" defTabSz="800100" rtl="0">
            <a:lnSpc>
              <a:spcPct val="90000"/>
            </a:lnSpc>
            <a:spcBef>
              <a:spcPct val="0"/>
            </a:spcBef>
            <a:spcAft>
              <a:spcPct val="35000"/>
            </a:spcAft>
          </a:pPr>
          <a:r>
            <a:rPr lang="en-US" sz="1800" kern="1200" smtClean="0"/>
            <a:t>Resource Concerns Inventory</a:t>
          </a:r>
          <a:endParaRPr lang="en-US" sz="1800" kern="1200"/>
        </a:p>
      </dsp:txBody>
      <dsp:txXfrm>
        <a:off x="66772" y="945849"/>
        <a:ext cx="1460243" cy="964000"/>
      </dsp:txXfrm>
    </dsp:sp>
    <dsp:sp modelId="{67F85DE5-49FB-4B50-8A0B-AB2B7AE3BC20}">
      <dsp:nvSpPr>
        <dsp:cNvPr id="0" name=""/>
        <dsp:cNvSpPr/>
      </dsp:nvSpPr>
      <dsp:spPr>
        <a:xfrm>
          <a:off x="1766834" y="259595"/>
          <a:ext cx="1559191" cy="1013474"/>
        </a:xfrm>
        <a:prstGeom prst="round2Same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22860" rIns="68580" bIns="22860" numCol="1" spcCol="1270" anchor="ctr" anchorCtr="0">
          <a:noAutofit/>
        </a:bodyPr>
        <a:lstStyle/>
        <a:p>
          <a:pPr lvl="0" algn="ctr" defTabSz="800100" rtl="0">
            <a:lnSpc>
              <a:spcPct val="90000"/>
            </a:lnSpc>
            <a:spcBef>
              <a:spcPct val="0"/>
            </a:spcBef>
            <a:spcAft>
              <a:spcPct val="35000"/>
            </a:spcAft>
          </a:pPr>
          <a:r>
            <a:rPr lang="en-US" sz="1800" kern="1200" smtClean="0"/>
            <a:t>Resource Needs Assessment</a:t>
          </a:r>
          <a:endParaRPr lang="en-US" sz="1800" kern="1200"/>
        </a:p>
      </dsp:txBody>
      <dsp:txXfrm>
        <a:off x="1816308" y="309069"/>
        <a:ext cx="1460243" cy="964000"/>
      </dsp:txXfrm>
    </dsp:sp>
    <dsp:sp modelId="{C60F553C-887F-4201-9286-8E5208A7D593}">
      <dsp:nvSpPr>
        <dsp:cNvPr id="0" name=""/>
        <dsp:cNvSpPr/>
      </dsp:nvSpPr>
      <dsp:spPr>
        <a:xfrm rot="2400000">
          <a:off x="3532271" y="902162"/>
          <a:ext cx="1559191" cy="1013474"/>
        </a:xfrm>
        <a:prstGeom prst="round2Same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22860" rIns="68580" bIns="22860" numCol="1" spcCol="1270" anchor="ctr" anchorCtr="0">
          <a:noAutofit/>
        </a:bodyPr>
        <a:lstStyle/>
        <a:p>
          <a:pPr lvl="0" algn="ctr" defTabSz="800100" rtl="0">
            <a:lnSpc>
              <a:spcPct val="90000"/>
            </a:lnSpc>
            <a:spcBef>
              <a:spcPct val="0"/>
            </a:spcBef>
            <a:spcAft>
              <a:spcPct val="35000"/>
            </a:spcAft>
          </a:pPr>
          <a:r>
            <a:rPr lang="en-US" sz="1800" kern="1200" smtClean="0"/>
            <a:t>Conservation Action Plan</a:t>
          </a:r>
          <a:endParaRPr lang="en-US" sz="1800" kern="1200"/>
        </a:p>
      </dsp:txBody>
      <dsp:txXfrm>
        <a:off x="3565844" y="945849"/>
        <a:ext cx="1460243" cy="964000"/>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30E08F2E-5F06-4CE2-A139-452A1382A6F0}" type="datetimeFigureOut">
              <a:rPr lang="en-US"/>
              <a:t>11/3/2017</a:t>
            </a:fld>
            <a:endParaRPr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B828588A-5C4E-401A-AECC-B6F63A9DE965}" type="slidenum">
              <a:rPr/>
              <a:t>‹#›</a:t>
            </a:fld>
            <a:endParaRP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1A4C5DC6-1594-414D-9341-ABA08739246C}" type="datetimeFigureOut">
              <a:rPr lang="en-US"/>
              <a:t>11/3/2017</a:t>
            </a:fld>
            <a:endParaRPr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77542409-6A04-4DC6-AC3A-D3758287A8F2}" type="slidenum">
              <a:rPr/>
              <a:t>‹#›</a:t>
            </a:fld>
            <a:endParaRP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dirty="0"/>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RNATT</a:t>
            </a:r>
            <a:r>
              <a:rPr lang="en-US" baseline="0" dirty="0" smtClean="0"/>
              <a:t> is also a subcommittee of the Board appointed to provide information and technical assistance to the Board and the RNAC in completion of the Resource Concerns Inventory, CPPE, and Resource Needs Assessment. Some members may be required through Conservation Action Plan completion.</a:t>
            </a:r>
          </a:p>
          <a:p>
            <a:r>
              <a:rPr lang="en-US" baseline="0" dirty="0" smtClean="0"/>
              <a:t>Assistance from state and federal agencies is available through mutual goals, MOU’s, and duties assigned.</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dirty="0"/>
          </a:p>
        </p:txBody>
      </p:sp>
    </p:spTree>
    <p:extLst>
      <p:ext uri="{BB962C8B-B14F-4D97-AF65-F5344CB8AC3E}">
        <p14:creationId xmlns:p14="http://schemas.microsoft.com/office/powerpoint/2010/main" val="201678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Resource</a:t>
            </a:r>
            <a:r>
              <a:rPr lang="en-US" baseline="0" dirty="0" smtClean="0"/>
              <a:t> data can range from stakeholder information conveyed in a local town hall meeting, or otherwise, to GIS layers, NRCS area data, Watershed or project analyses and plans (BLM or FS EA’s and EIS’s), </a:t>
            </a:r>
            <a:r>
              <a:rPr lang="en-US" baseline="0" dirty="0" err="1" smtClean="0"/>
              <a:t>Ologist</a:t>
            </a:r>
            <a:r>
              <a:rPr lang="en-US" baseline="0" dirty="0" smtClean="0"/>
              <a:t> observations, Research studies, etc.</a:t>
            </a:r>
          </a:p>
          <a:p>
            <a:r>
              <a:rPr lang="en-US" dirty="0"/>
              <a:t>To supplement data from other agencies or groups, the district and NRCS rely on local knowledge,</a:t>
            </a:r>
          </a:p>
          <a:p>
            <a:r>
              <a:rPr lang="en-US" dirty="0"/>
              <a:t>specific discipline input, and existing public information that relates to the local area. The locally led</a:t>
            </a:r>
          </a:p>
          <a:p>
            <a:r>
              <a:rPr lang="en-US" dirty="0"/>
              <a:t>process utilizes the RNAC to meet with stakeholders interested in resource issues. This</a:t>
            </a:r>
          </a:p>
          <a:p>
            <a:r>
              <a:rPr lang="en-US" dirty="0"/>
              <a:t>public information can help identify other resource issues or human considerations that have not</a:t>
            </a:r>
          </a:p>
          <a:p>
            <a:r>
              <a:rPr lang="en-US" dirty="0"/>
              <a:t>previously been a focus of interest in the area.</a:t>
            </a:r>
            <a:endParaRPr lang="en-US" baseline="0" dirty="0" smtClean="0"/>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dirty="0"/>
          </a:p>
        </p:txBody>
      </p:sp>
    </p:spTree>
    <p:extLst>
      <p:ext uri="{BB962C8B-B14F-4D97-AF65-F5344CB8AC3E}">
        <p14:creationId xmlns:p14="http://schemas.microsoft.com/office/powerpoint/2010/main" val="360913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information must be documented, organized, analyzed, contextualized, and otherwise put in useful form in completing the Resource concerns checklist and available for inclusion in RNA and CAP write ups. Mutual effort between the RNA Committee, Technical Team, and Board</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dirty="0"/>
          </a:p>
        </p:txBody>
      </p:sp>
    </p:spTree>
    <p:extLst>
      <p:ext uri="{BB962C8B-B14F-4D97-AF65-F5344CB8AC3E}">
        <p14:creationId xmlns:p14="http://schemas.microsoft.com/office/powerpoint/2010/main" val="20287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developing the Resource Needs Assessment and Conservation Action plan, the effects of energy and humans are integrated into the process</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dirty="0"/>
          </a:p>
        </p:txBody>
      </p:sp>
    </p:spTree>
    <p:extLst>
      <p:ext uri="{BB962C8B-B14F-4D97-AF65-F5344CB8AC3E}">
        <p14:creationId xmlns:p14="http://schemas.microsoft.com/office/powerpoint/2010/main" val="3743409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findings may be published as the inventory or included in the RNA</a:t>
            </a:r>
          </a:p>
          <a:p>
            <a:r>
              <a:rPr lang="en-US" dirty="0" smtClean="0"/>
              <a:t>This document summarizes the findings of the Resource Concerns Inventory.</a:t>
            </a:r>
          </a:p>
          <a:p>
            <a:pPr defTabSz="881390">
              <a:defRPr/>
            </a:pPr>
            <a:r>
              <a:rPr lang="en-US" dirty="0"/>
              <a:t>The Inventory is the anchor point of the Conservation Needs Assessment and all planning, programming, and recommendations to the STAC process with NRCS</a:t>
            </a:r>
          </a:p>
          <a:p>
            <a:endParaRPr lang="en-US" dirty="0"/>
          </a:p>
        </p:txBody>
      </p:sp>
      <p:sp>
        <p:nvSpPr>
          <p:cNvPr id="4" name="Slide Number Placeholder 3"/>
          <p:cNvSpPr>
            <a:spLocks noGrp="1"/>
          </p:cNvSpPr>
          <p:nvPr>
            <p:ph type="sldNum" sz="quarter" idx="10"/>
          </p:nvPr>
        </p:nvSpPr>
        <p:spPr/>
        <p:txBody>
          <a:bodyPr/>
          <a:lstStyle/>
          <a:p>
            <a:pPr defTabSz="881390">
              <a:defRPr/>
            </a:pPr>
            <a:fld id="{77542409-6A04-4DC6-AC3A-D3758287A8F2}" type="slidenum">
              <a:rPr lang="en-US">
                <a:solidFill>
                  <a:srgbClr val="4D3E2F"/>
                </a:solidFill>
                <a:latin typeface="Corbel" panose="020B0503020204020204"/>
              </a:rPr>
              <a:pPr defTabSz="881390">
                <a:defRPr/>
              </a:pPr>
              <a:t>15</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2363661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objectives are integrated with the FOTG and may form the basis for developing additional</a:t>
            </a:r>
          </a:p>
          <a:p>
            <a:r>
              <a:rPr lang="en-US" dirty="0"/>
              <a:t>technical guidance material. This is accomplished by ensuring that—</a:t>
            </a:r>
          </a:p>
          <a:p>
            <a:r>
              <a:rPr lang="en-US" dirty="0"/>
              <a:t>(1) New or existing planning criteria support identified objectives.</a:t>
            </a:r>
          </a:p>
          <a:p>
            <a:r>
              <a:rPr lang="en-US" dirty="0"/>
              <a:t>(2) Guidance documents reflect local resource issues.</a:t>
            </a:r>
          </a:p>
          <a:p>
            <a:r>
              <a:rPr lang="en-US" dirty="0"/>
              <a:t>(3) Management systems in the FOTG, Section III, serve as examples that work toward</a:t>
            </a:r>
          </a:p>
          <a:p>
            <a:r>
              <a:rPr lang="en-US" dirty="0"/>
              <a:t>accomplishing the identified human considerations for that area.</a:t>
            </a:r>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dirty="0"/>
          </a:p>
        </p:txBody>
      </p:sp>
    </p:spTree>
    <p:extLst>
      <p:ext uri="{BB962C8B-B14F-4D97-AF65-F5344CB8AC3E}">
        <p14:creationId xmlns:p14="http://schemas.microsoft.com/office/powerpoint/2010/main" val="4098804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will require NRCS assistance but will provide a list of ranked conservation practices as action alternatives for consideration and use in the Conservation action plan.</a:t>
            </a:r>
          </a:p>
          <a:p>
            <a:pPr defTabSz="881390">
              <a:defRPr/>
            </a:pPr>
            <a:r>
              <a:rPr lang="en-US" dirty="0" smtClean="0"/>
              <a:t>Looks at every SWAPA concern, adds in E and H considerations that modifies the concern and considers it against every conservation practice developed by NRCS to give a suite of practices, that if implemented, will have a positive effect on the resource concern.  This information has been developed by accumulating years of research and application into effective practices.</a:t>
            </a:r>
            <a:endParaRPr lang="en-US" sz="1100" dirty="0"/>
          </a:p>
          <a:p>
            <a:endParaRPr lang="en-US" baseline="0" dirty="0" smtClean="0"/>
          </a:p>
          <a:p>
            <a:r>
              <a:rPr lang="en-US" baseline="0" dirty="0" smtClean="0"/>
              <a:t>Provides defensible scientific basis for conservation actions. This provides the Conservation Action Plan and proposed District actions considerable weight and basis when dealing with other agencies and parties that may not agree with the Districts proposal.</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dirty="0"/>
          </a:p>
        </p:txBody>
      </p:sp>
    </p:spTree>
    <p:extLst>
      <p:ext uri="{BB962C8B-B14F-4D97-AF65-F5344CB8AC3E}">
        <p14:creationId xmlns:p14="http://schemas.microsoft.com/office/powerpoint/2010/main" val="2712605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document summarizes the findings of the Resource Concerns Inventory and CPPE alternatives</a:t>
            </a:r>
            <a:endParaRPr lang="en-US" dirty="0"/>
          </a:p>
        </p:txBody>
      </p:sp>
      <p:sp>
        <p:nvSpPr>
          <p:cNvPr id="4" name="Slide Number Placeholder 3"/>
          <p:cNvSpPr>
            <a:spLocks noGrp="1"/>
          </p:cNvSpPr>
          <p:nvPr>
            <p:ph type="sldNum" sz="quarter" idx="10"/>
          </p:nvPr>
        </p:nvSpPr>
        <p:spPr/>
        <p:txBody>
          <a:bodyPr/>
          <a:lstStyle/>
          <a:p>
            <a:pPr defTabSz="881390">
              <a:defRPr/>
            </a:pPr>
            <a:fld id="{77542409-6A04-4DC6-AC3A-D3758287A8F2}" type="slidenum">
              <a:rPr lang="en-US">
                <a:solidFill>
                  <a:srgbClr val="4D3E2F"/>
                </a:solidFill>
                <a:latin typeface="Corbel" panose="020B0503020204020204"/>
              </a:rPr>
              <a:pPr defTabSz="881390">
                <a:defRPr/>
              </a:pPr>
              <a:t>18</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503554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77542409-6A04-4DC6-AC3A-D3758287A8F2}" type="slidenum">
              <a:rPr lang="en-US">
                <a:solidFill>
                  <a:srgbClr val="4D3E2F"/>
                </a:solidFill>
                <a:latin typeface="Corbel" panose="020B0503020204020204"/>
              </a:rPr>
              <a:pPr defTabSz="881390">
                <a:defRPr/>
              </a:pPr>
              <a:t>19</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160594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locally led process establishes a foundation upon which all of your district’s conservation efforts are based. It provides the informational and scientific rigor for planning and project implementation that is on par with other federal agency planning processes. </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dirty="0"/>
          </a:p>
        </p:txBody>
      </p:sp>
    </p:spTree>
    <p:extLst>
      <p:ext uri="{BB962C8B-B14F-4D97-AF65-F5344CB8AC3E}">
        <p14:creationId xmlns:p14="http://schemas.microsoft.com/office/powerpoint/2010/main" val="344229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Merriam-Webster Online Dictionary:</a:t>
            </a:r>
          </a:p>
          <a:p>
            <a:r>
              <a:rPr lang="en-US" b="1" dirty="0" smtClean="0"/>
              <a:t>Keystone:</a:t>
            </a:r>
            <a:r>
              <a:rPr lang="en-US" dirty="0" smtClean="0"/>
              <a:t> </a:t>
            </a:r>
          </a:p>
          <a:p>
            <a:pPr marL="1146175" lvl="0" indent="-342900">
              <a:buFont typeface="+mj-lt"/>
              <a:buAutoNum type="arabicPeriod"/>
            </a:pPr>
            <a:r>
              <a:rPr lang="en-US" dirty="0" smtClean="0"/>
              <a:t>The wedge-shaped piece at the crown of an arch that locks the other pieces in place</a:t>
            </a:r>
          </a:p>
          <a:p>
            <a:pPr marL="1146175" lvl="0" indent="-342900">
              <a:buFont typeface="+mj-lt"/>
              <a:buAutoNum type="arabicPeriod"/>
            </a:pPr>
            <a:r>
              <a:rPr lang="en-US" dirty="0" smtClean="0"/>
              <a:t>something on which associated things depend for support</a:t>
            </a:r>
          </a:p>
          <a:p>
            <a:r>
              <a:rPr lang="en-US" dirty="0" smtClean="0">
                <a:latin typeface="Calibri" panose="020F0502020204030204" pitchFamily="34" charset="0"/>
                <a:ea typeface="Calibri" panose="020F0502020204030204" pitchFamily="34" charset="0"/>
                <a:cs typeface="Times New Roman" panose="02020603050405020304" pitchFamily="18" charset="0"/>
              </a:rPr>
              <a:t>Wikipedia:</a:t>
            </a:r>
            <a:endParaRPr lang="en-US" sz="1100"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rPr>
              <a:t>“It is the final piece placed during construction and locks all the stones into position, </a:t>
            </a:r>
            <a:r>
              <a:rPr lang="en-US" b="1" u="sng" dirty="0" smtClean="0">
                <a:latin typeface="Times New Roman" panose="02020603050405020304" pitchFamily="18" charset="0"/>
                <a:ea typeface="Times New Roman" panose="02020603050405020304" pitchFamily="18" charset="0"/>
              </a:rPr>
              <a:t>allowing the arch or vault to bear weight</a:t>
            </a:r>
            <a:r>
              <a:rPr lang="en-US" dirty="0" smtClean="0">
                <a:latin typeface="Times New Roman" panose="02020603050405020304" pitchFamily="18" charset="0"/>
                <a:ea typeface="Times New Roman" panose="02020603050405020304" pitchFamily="18" charset="0"/>
              </a:rPr>
              <a:t>.  A masonry arch or vault </a:t>
            </a:r>
            <a:r>
              <a:rPr lang="en-US" b="1" u="sng" dirty="0" smtClean="0">
                <a:latin typeface="Times New Roman" panose="02020603050405020304" pitchFamily="18" charset="0"/>
                <a:ea typeface="Times New Roman" panose="02020603050405020304" pitchFamily="18" charset="0"/>
              </a:rPr>
              <a:t>cannot be self-supporting until the keystone is placed</a:t>
            </a:r>
            <a:r>
              <a:rPr lang="en-US" dirty="0" smtClean="0">
                <a:latin typeface="Times New Roman" panose="02020603050405020304" pitchFamily="18" charset="0"/>
                <a:ea typeface="Times New Roman" panose="02020603050405020304" pitchFamily="18" charset="0"/>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dirty="0"/>
          </a:p>
        </p:txBody>
      </p:sp>
    </p:spTree>
    <p:extLst>
      <p:ext uri="{BB962C8B-B14F-4D97-AF65-F5344CB8AC3E}">
        <p14:creationId xmlns:p14="http://schemas.microsoft.com/office/powerpoint/2010/main" val="2809910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77542409-6A04-4DC6-AC3A-D3758287A8F2}" type="slidenum">
              <a:rPr lang="en-US">
                <a:solidFill>
                  <a:srgbClr val="4D3E2F"/>
                </a:solidFill>
                <a:latin typeface="Corbel" panose="020B0503020204020204"/>
              </a:rPr>
              <a:pPr defTabSz="881390">
                <a:defRPr/>
              </a:pPr>
              <a:t>21</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675177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local program delivery should be submitted to the local designated conservationist. The local designated conservationist considers the recommendations from the local working group, along with technical expertise and national and State program policies, to develop the local NRCS conservation program available in the assigned geographic area.</a:t>
            </a:r>
          </a:p>
        </p:txBody>
      </p:sp>
      <p:sp>
        <p:nvSpPr>
          <p:cNvPr id="4" name="Slide Number Placeholder 3"/>
          <p:cNvSpPr>
            <a:spLocks noGrp="1"/>
          </p:cNvSpPr>
          <p:nvPr>
            <p:ph type="sldNum" sz="quarter" idx="10"/>
          </p:nvPr>
        </p:nvSpPr>
        <p:spPr/>
        <p:txBody>
          <a:bodyPr/>
          <a:lstStyle/>
          <a:p>
            <a:fld id="{77542409-6A04-4DC6-AC3A-D3758287A8F2}" type="slidenum">
              <a:rPr lang="en-US" smtClean="0"/>
              <a:t>22</a:t>
            </a:fld>
            <a:endParaRPr lang="en-US" dirty="0"/>
          </a:p>
        </p:txBody>
      </p:sp>
    </p:spTree>
    <p:extLst>
      <p:ext uri="{BB962C8B-B14F-4D97-AF65-F5344CB8AC3E}">
        <p14:creationId xmlns:p14="http://schemas.microsoft.com/office/powerpoint/2010/main" val="3494792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local program delivery should be submitted to the local designated conservationist. The local designated conservationist considers the recommendations from the local working group, along with technical expertise and national and State program policies, to develop the local NRCS conservation program available in the assigned geographic area.</a:t>
            </a:r>
          </a:p>
        </p:txBody>
      </p:sp>
      <p:sp>
        <p:nvSpPr>
          <p:cNvPr id="4" name="Slide Number Placeholder 3"/>
          <p:cNvSpPr>
            <a:spLocks noGrp="1"/>
          </p:cNvSpPr>
          <p:nvPr>
            <p:ph type="sldNum" sz="quarter" idx="10"/>
          </p:nvPr>
        </p:nvSpPr>
        <p:spPr/>
        <p:txBody>
          <a:bodyPr/>
          <a:lstStyle/>
          <a:p>
            <a:fld id="{77542409-6A04-4DC6-AC3A-D3758287A8F2}" type="slidenum">
              <a:rPr lang="en-US" smtClean="0"/>
              <a:t>23</a:t>
            </a:fld>
            <a:endParaRPr lang="en-US" dirty="0"/>
          </a:p>
        </p:txBody>
      </p:sp>
    </p:spTree>
    <p:extLst>
      <p:ext uri="{BB962C8B-B14F-4D97-AF65-F5344CB8AC3E}">
        <p14:creationId xmlns:p14="http://schemas.microsoft.com/office/powerpoint/2010/main" val="2928387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local program delivery should be submitted to the local designated conservationist. The local designated conservationist considers the recommendations from the local working group, along with technical expertise and national and State program policies, to develop the local NRCS conservation program available in the assigned geographic area.</a:t>
            </a:r>
          </a:p>
        </p:txBody>
      </p:sp>
      <p:sp>
        <p:nvSpPr>
          <p:cNvPr id="4" name="Slide Number Placeholder 3"/>
          <p:cNvSpPr>
            <a:spLocks noGrp="1"/>
          </p:cNvSpPr>
          <p:nvPr>
            <p:ph type="sldNum" sz="quarter" idx="10"/>
          </p:nvPr>
        </p:nvSpPr>
        <p:spPr/>
        <p:txBody>
          <a:bodyPr/>
          <a:lstStyle/>
          <a:p>
            <a:fld id="{77542409-6A04-4DC6-AC3A-D3758287A8F2}" type="slidenum">
              <a:rPr lang="en-US" smtClean="0"/>
              <a:t>24</a:t>
            </a:fld>
            <a:endParaRPr lang="en-US" dirty="0"/>
          </a:p>
        </p:txBody>
      </p:sp>
    </p:spTree>
    <p:extLst>
      <p:ext uri="{BB962C8B-B14F-4D97-AF65-F5344CB8AC3E}">
        <p14:creationId xmlns:p14="http://schemas.microsoft.com/office/powerpoint/2010/main" val="180939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local program delivery should be submitted to the local designated conservationist. The local designated conservationist considers the recommendations from the local working group, along with technical expertise and national and State program policies, to develop the local NRCS conservation program available in the assigned geographic area.</a:t>
            </a:r>
          </a:p>
        </p:txBody>
      </p:sp>
      <p:sp>
        <p:nvSpPr>
          <p:cNvPr id="4" name="Slide Number Placeholder 3"/>
          <p:cNvSpPr>
            <a:spLocks noGrp="1"/>
          </p:cNvSpPr>
          <p:nvPr>
            <p:ph type="sldNum" sz="quarter" idx="10"/>
          </p:nvPr>
        </p:nvSpPr>
        <p:spPr/>
        <p:txBody>
          <a:bodyPr/>
          <a:lstStyle/>
          <a:p>
            <a:fld id="{77542409-6A04-4DC6-AC3A-D3758287A8F2}" type="slidenum">
              <a:rPr lang="en-US" smtClean="0"/>
              <a:t>25</a:t>
            </a:fld>
            <a:endParaRPr lang="en-US" dirty="0"/>
          </a:p>
        </p:txBody>
      </p:sp>
    </p:spTree>
    <p:extLst>
      <p:ext uri="{BB962C8B-B14F-4D97-AF65-F5344CB8AC3E}">
        <p14:creationId xmlns:p14="http://schemas.microsoft.com/office/powerpoint/2010/main" val="3015645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 for local program delivery should be submitted to the local designated conservationist. The local designated conservationist considers the recommendations from the local working group, along with technical expertise and national and State program policies, to develop the local NRCS conservation program available in the assigned geographic area.</a:t>
            </a:r>
          </a:p>
        </p:txBody>
      </p:sp>
      <p:sp>
        <p:nvSpPr>
          <p:cNvPr id="4" name="Slide Number Placeholder 3"/>
          <p:cNvSpPr>
            <a:spLocks noGrp="1"/>
          </p:cNvSpPr>
          <p:nvPr>
            <p:ph type="sldNum" sz="quarter" idx="10"/>
          </p:nvPr>
        </p:nvSpPr>
        <p:spPr/>
        <p:txBody>
          <a:bodyPr/>
          <a:lstStyle/>
          <a:p>
            <a:fld id="{77542409-6A04-4DC6-AC3A-D3758287A8F2}" type="slidenum">
              <a:rPr lang="en-US" smtClean="0"/>
              <a:t>26</a:t>
            </a:fld>
            <a:endParaRPr lang="en-US" dirty="0"/>
          </a:p>
        </p:txBody>
      </p:sp>
    </p:spTree>
    <p:extLst>
      <p:ext uri="{BB962C8B-B14F-4D97-AF65-F5344CB8AC3E}">
        <p14:creationId xmlns:p14="http://schemas.microsoft.com/office/powerpoint/2010/main" val="582193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1390">
              <a:defRPr/>
            </a:pPr>
            <a:fld id="{77542409-6A04-4DC6-AC3A-D3758287A8F2}" type="slidenum">
              <a:rPr lang="en-US">
                <a:solidFill>
                  <a:srgbClr val="4D3E2F"/>
                </a:solidFill>
                <a:latin typeface="Corbel" panose="020B0503020204020204"/>
              </a:rPr>
              <a:pPr defTabSz="881390">
                <a:defRPr/>
              </a:pPr>
              <a:t>27</a:t>
            </a:fld>
            <a:endParaRPr lang="en-US" dirty="0">
              <a:solidFill>
                <a:srgbClr val="4D3E2F"/>
              </a:solidFill>
              <a:latin typeface="Corbel" panose="020B0503020204020204"/>
            </a:endParaRPr>
          </a:p>
        </p:txBody>
      </p:sp>
    </p:spTree>
    <p:extLst>
      <p:ext uri="{BB962C8B-B14F-4D97-AF65-F5344CB8AC3E}">
        <p14:creationId xmlns:p14="http://schemas.microsoft.com/office/powerpoint/2010/main" val="3737498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28</a:t>
            </a:fld>
            <a:endParaRPr lang="en-US" dirty="0"/>
          </a:p>
        </p:txBody>
      </p:sp>
    </p:spTree>
    <p:extLst>
      <p:ext uri="{BB962C8B-B14F-4D97-AF65-F5344CB8AC3E}">
        <p14:creationId xmlns:p14="http://schemas.microsoft.com/office/powerpoint/2010/main" val="317506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3</a:t>
            </a:fld>
            <a:endParaRPr lang="en-US" dirty="0"/>
          </a:p>
        </p:txBody>
      </p:sp>
    </p:spTree>
    <p:extLst>
      <p:ext uri="{BB962C8B-B14F-4D97-AF65-F5344CB8AC3E}">
        <p14:creationId xmlns:p14="http://schemas.microsoft.com/office/powerpoint/2010/main" val="95747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Graphic model of Locally Led Conservation using Resource Needs Assessment process</a:t>
            </a:r>
          </a:p>
          <a:p>
            <a:r>
              <a:rPr lang="en-US" dirty="0" smtClean="0"/>
              <a:t>Produces:</a:t>
            </a:r>
          </a:p>
          <a:p>
            <a:pPr marL="171450" indent="-171450">
              <a:buFont typeface="Arial" panose="020B0604020202020204" pitchFamily="34" charset="0"/>
              <a:buChar char="•"/>
            </a:pPr>
            <a:r>
              <a:rPr lang="en-US" baseline="0" dirty="0" smtClean="0"/>
              <a:t>Local Resource Needs Assessment based on Resource Concerns</a:t>
            </a:r>
          </a:p>
          <a:p>
            <a:pPr marL="171450" indent="-171450">
              <a:buFont typeface="Arial" panose="020B0604020202020204" pitchFamily="34" charset="0"/>
              <a:buChar char="•"/>
            </a:pPr>
            <a:r>
              <a:rPr lang="en-US" baseline="0" dirty="0" smtClean="0"/>
              <a:t>Conservation Needs, Priorities, and Program Funding Recommendations for the STAC process</a:t>
            </a:r>
          </a:p>
          <a:p>
            <a:pPr marL="171450" indent="-171450">
              <a:buFont typeface="Arial" panose="020B0604020202020204" pitchFamily="34" charset="0"/>
              <a:buChar char="•"/>
            </a:pPr>
            <a:r>
              <a:rPr lang="en-US" baseline="0" dirty="0" smtClean="0"/>
              <a:t>Prioritized Conservation Action Plan to direct local projects and cooperate with State and Federal Resource Management in the District </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4</a:t>
            </a:fld>
            <a:endParaRPr lang="en-US" dirty="0"/>
          </a:p>
        </p:txBody>
      </p:sp>
    </p:spTree>
    <p:extLst>
      <p:ext uri="{BB962C8B-B14F-4D97-AF65-F5344CB8AC3E}">
        <p14:creationId xmlns:p14="http://schemas.microsoft.com/office/powerpoint/2010/main" val="334846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slightly altering the process to</a:t>
            </a:r>
            <a:r>
              <a:rPr lang="en-US" baseline="0" dirty="0" smtClean="0"/>
              <a:t> begin with identifying and inventorying resources and current resource conditions.</a:t>
            </a:r>
          </a:p>
          <a:p>
            <a:r>
              <a:rPr lang="en-US" baseline="0" dirty="0" smtClean="0"/>
              <a:t>The reason behind this is to decrease political and value based bias (causal factors) when identifying resource conditions. Begin with SWAPA to complete the Resource Concerns Inventory. Then add in the Energy and Human (socio-economic) values in the Resource Needs Assessment and Conservation Action Plan so that local community needs and broader social desires are met as closely as possible</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dirty="0"/>
          </a:p>
        </p:txBody>
      </p:sp>
    </p:spTree>
    <p:extLst>
      <p:ext uri="{BB962C8B-B14F-4D97-AF65-F5344CB8AC3E}">
        <p14:creationId xmlns:p14="http://schemas.microsoft.com/office/powerpoint/2010/main" val="128965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6</a:t>
            </a:fld>
            <a:endParaRPr lang="en-US" dirty="0"/>
          </a:p>
        </p:txBody>
      </p:sp>
    </p:spTree>
    <p:extLst>
      <p:ext uri="{BB962C8B-B14F-4D97-AF65-F5344CB8AC3E}">
        <p14:creationId xmlns:p14="http://schemas.microsoft.com/office/powerpoint/2010/main" val="1413433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7</a:t>
            </a:fld>
            <a:endParaRPr lang="en-US" dirty="0"/>
          </a:p>
        </p:txBody>
      </p:sp>
    </p:spTree>
    <p:extLst>
      <p:ext uri="{BB962C8B-B14F-4D97-AF65-F5344CB8AC3E}">
        <p14:creationId xmlns:p14="http://schemas.microsoft.com/office/powerpoint/2010/main" val="91968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planning process used by NRCS is based on the premise that clients will make and implement</a:t>
            </a:r>
          </a:p>
          <a:p>
            <a:r>
              <a:rPr lang="en-US" dirty="0" smtClean="0"/>
              <a:t>sound decisions if they understand their resources, natural resource concerns and opportunities, and</a:t>
            </a:r>
          </a:p>
          <a:p>
            <a:r>
              <a:rPr lang="en-US" dirty="0" smtClean="0"/>
              <a:t>the effects of their decisions</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8</a:t>
            </a:fld>
            <a:endParaRPr lang="en-US" dirty="0"/>
          </a:p>
        </p:txBody>
      </p:sp>
    </p:spTree>
    <p:extLst>
      <p:ext uri="{BB962C8B-B14F-4D97-AF65-F5344CB8AC3E}">
        <p14:creationId xmlns:p14="http://schemas.microsoft.com/office/powerpoint/2010/main" val="2451504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Steps 1-5 are strictly resource based</a:t>
            </a:r>
          </a:p>
          <a:p>
            <a:r>
              <a:rPr lang="en-US" dirty="0" smtClean="0"/>
              <a:t>RNAC is a subcommittee of the Board directed to perform this specific task.</a:t>
            </a:r>
          </a:p>
          <a:p>
            <a:r>
              <a:rPr lang="en-US" dirty="0" smtClean="0"/>
              <a:t>Get as broad a representation of the community as possible</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dirty="0"/>
          </a:p>
        </p:txBody>
      </p:sp>
    </p:spTree>
    <p:extLst>
      <p:ext uri="{BB962C8B-B14F-4D97-AF65-F5344CB8AC3E}">
        <p14:creationId xmlns:p14="http://schemas.microsoft.com/office/powerpoint/2010/main" val="2045132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C9B55A74-0919-413E-865C-E0E8D1722ED7}" type="datetime1">
              <a:rPr lang="en-US" smtClean="0"/>
              <a:pPr/>
              <a:t>11/3/2017</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25BFE46A-5893-4F80-829A-F37AF8AAC03B}" type="datetime1">
              <a:rPr lang="en-US" smtClean="0"/>
              <a:pPr/>
              <a:t>11/3/2017</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
        <p:nvSpPr>
          <p:cNvPr id="4" name="Date Placeholder 3"/>
          <p:cNvSpPr>
            <a:spLocks noGrp="1"/>
          </p:cNvSpPr>
          <p:nvPr>
            <p:ph type="dt" sz="half" idx="10"/>
          </p:nvPr>
        </p:nvSpPr>
        <p:spPr/>
        <p:txBody>
          <a:bodyPr/>
          <a:lstStyle/>
          <a:p>
            <a:fld id="{6DD1B487-36FD-4CED-B07A-1A81FC6540B1}" type="datetime1">
              <a:rPr lang="en-US" smtClean="0"/>
              <a:pPr/>
              <a:t>11/3/2017</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93A66BA0-BF77-43AC-894A-20AD8220B887}" type="datetime1">
              <a:rPr lang="en-US" smtClean="0"/>
              <a:pPr/>
              <a:t>11/3/2017</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11/3/2017</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
        <p:nvSpPr>
          <p:cNvPr id="3" name="Date Placeholder 2"/>
          <p:cNvSpPr>
            <a:spLocks noGrp="1"/>
          </p:cNvSpPr>
          <p:nvPr>
            <p:ph type="dt" sz="half" idx="10"/>
          </p:nvPr>
        </p:nvSpPr>
        <p:spPr/>
        <p:txBody>
          <a:bodyPr/>
          <a:lstStyle/>
          <a:p>
            <a:fld id="{9386AC23-C97B-41FB-9B89-C7FE0FB631CA}" type="datetime1">
              <a:rPr lang="en-US" smtClean="0"/>
              <a:pPr/>
              <a:t>11/3/2017</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
        <p:nvSpPr>
          <p:cNvPr id="2" name="Date Placeholder 1"/>
          <p:cNvSpPr>
            <a:spLocks noGrp="1"/>
          </p:cNvSpPr>
          <p:nvPr>
            <p:ph type="dt" sz="half" idx="10"/>
          </p:nvPr>
        </p:nvSpPr>
        <p:spPr/>
        <p:txBody>
          <a:bodyPr/>
          <a:lstStyle/>
          <a:p>
            <a:fld id="{C81B9673-AC7F-4F1F-84E4-F0E5EAAE106D}" type="datetime1">
              <a:rPr lang="en-US" smtClean="0"/>
              <a:pPr/>
              <a:t>11/3/2017</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BA2A3310-D664-4933-9402-AB5DB0887727}" type="datetime1">
              <a:rPr lang="en-US" smtClean="0"/>
              <a:pPr/>
              <a:t>11/3/2017</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
        <p:nvSpPr>
          <p:cNvPr id="5" name="Date Placeholder 4"/>
          <p:cNvSpPr>
            <a:spLocks noGrp="1"/>
          </p:cNvSpPr>
          <p:nvPr>
            <p:ph type="dt" sz="half" idx="10"/>
          </p:nvPr>
        </p:nvSpPr>
        <p:spPr/>
        <p:txBody>
          <a:bodyPr/>
          <a:lstStyle/>
          <a:p>
            <a:fld id="{E1447A63-5E3D-469C-A0D1-119323F4F95E}" type="datetime1">
              <a:rPr lang="en-US" smtClean="0"/>
              <a:pPr/>
              <a:t>11/3/2017</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11/3/2017</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dirty="0"/>
              <a:t>Add a footer</a:t>
            </a: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0554" y="-348094"/>
            <a:ext cx="4071936" cy="2186292"/>
          </a:xfrm>
        </p:spPr>
        <p:txBody>
          <a:bodyPr>
            <a:normAutofit fontScale="90000"/>
          </a:bodyPr>
          <a:lstStyle/>
          <a:p>
            <a:pPr algn="ctr"/>
            <a:r>
              <a:rPr lang="en-US" b="1" dirty="0">
                <a:solidFill>
                  <a:srgbClr val="002060"/>
                </a:solidFill>
              </a:rPr>
              <a:t>Resource </a:t>
            </a:r>
            <a:r>
              <a:rPr lang="en-US" b="1" dirty="0" smtClean="0">
                <a:solidFill>
                  <a:srgbClr val="002060"/>
                </a:solidFill>
              </a:rPr>
              <a:t>Needs Assessments</a:t>
            </a:r>
            <a:br>
              <a:rPr lang="en-US" b="1" dirty="0" smtClean="0">
                <a:solidFill>
                  <a:srgbClr val="002060"/>
                </a:solidFill>
              </a:rPr>
            </a:br>
            <a:r>
              <a:rPr lang="en-US" sz="3600" b="1" dirty="0" smtClean="0">
                <a:solidFill>
                  <a:schemeClr val="accent4">
                    <a:lumMod val="50000"/>
                  </a:schemeClr>
                </a:solidFill>
              </a:rPr>
              <a:t>are fundamental to</a:t>
            </a:r>
            <a:endParaRPr lang="en-US" sz="3600" b="1" dirty="0">
              <a:solidFill>
                <a:schemeClr val="accent4">
                  <a:lumMod val="50000"/>
                </a:schemeClr>
              </a:solidFill>
            </a:endParaRPr>
          </a:p>
        </p:txBody>
      </p:sp>
      <p:sp>
        <p:nvSpPr>
          <p:cNvPr id="3" name="Subtitle 2"/>
          <p:cNvSpPr>
            <a:spLocks noGrp="1"/>
          </p:cNvSpPr>
          <p:nvPr>
            <p:ph type="subTitle" idx="1"/>
          </p:nvPr>
        </p:nvSpPr>
        <p:spPr>
          <a:xfrm>
            <a:off x="1839113" y="1740682"/>
            <a:ext cx="4922340" cy="1111122"/>
          </a:xfrm>
        </p:spPr>
        <p:txBody>
          <a:bodyPr>
            <a:noAutofit/>
          </a:bodyPr>
          <a:lstStyle/>
          <a:p>
            <a:pPr>
              <a:lnSpc>
                <a:spcPct val="150000"/>
              </a:lnSpc>
            </a:pPr>
            <a:r>
              <a:rPr lang="en-US" sz="3200" b="1" dirty="0" smtClean="0"/>
              <a:t>Locally Led Conservation  </a:t>
            </a:r>
          </a:p>
          <a:p>
            <a:r>
              <a:rPr lang="en-US" sz="3200" dirty="0"/>
              <a:t> </a:t>
            </a:r>
            <a:r>
              <a:rPr lang="en-US" sz="3200" dirty="0" smtClean="0"/>
              <a:t>            </a:t>
            </a:r>
            <a:r>
              <a:rPr lang="en-US" sz="3200" b="1" dirty="0" smtClean="0">
                <a:solidFill>
                  <a:schemeClr val="accent4">
                    <a:lumMod val="50000"/>
                  </a:schemeClr>
                </a:solidFill>
              </a:rPr>
              <a:t>in support of </a:t>
            </a:r>
            <a:endParaRPr lang="en-US" sz="3200" b="1" dirty="0">
              <a:solidFill>
                <a:schemeClr val="accent4">
                  <a:lumMod val="50000"/>
                </a:schemeClr>
              </a:solidFill>
            </a:endParaRPr>
          </a:p>
        </p:txBody>
      </p:sp>
      <p:pic>
        <p:nvPicPr>
          <p:cNvPr id="4" name="Picture 3"/>
          <p:cNvPicPr>
            <a:picLocks noChangeAspect="1"/>
          </p:cNvPicPr>
          <p:nvPr/>
        </p:nvPicPr>
        <p:blipFill>
          <a:blip r:embed="rId3"/>
          <a:stretch>
            <a:fillRect/>
          </a:stretch>
        </p:blipFill>
        <p:spPr>
          <a:xfrm>
            <a:off x="6637227" y="90934"/>
            <a:ext cx="2015231" cy="2015231"/>
          </a:xfrm>
          <a:prstGeom prst="rect">
            <a:avLst/>
          </a:prstGeom>
        </p:spPr>
      </p:pic>
      <p:pic>
        <p:nvPicPr>
          <p:cNvPr id="10" name="Picture 9"/>
          <p:cNvPicPr>
            <a:picLocks noChangeAspect="1"/>
          </p:cNvPicPr>
          <p:nvPr/>
        </p:nvPicPr>
        <p:blipFill rotWithShape="1">
          <a:blip r:embed="rId4"/>
          <a:srcRect r="20564"/>
          <a:stretch/>
        </p:blipFill>
        <p:spPr>
          <a:xfrm>
            <a:off x="8352431" y="4262028"/>
            <a:ext cx="3988526" cy="2676185"/>
          </a:xfrm>
          <a:prstGeom prst="rect">
            <a:avLst/>
          </a:prstGeom>
          <a:ln>
            <a:noFill/>
          </a:ln>
          <a:effectLst>
            <a:softEdge rad="11250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96" y="90934"/>
            <a:ext cx="2360022" cy="11425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rotWithShape="1">
          <a:blip r:embed="rId6"/>
          <a:srcRect t="24669" b="2145"/>
          <a:stretch/>
        </p:blipFill>
        <p:spPr>
          <a:xfrm>
            <a:off x="0" y="1402080"/>
            <a:ext cx="1514475" cy="2708366"/>
          </a:xfrm>
          <a:prstGeom prst="rect">
            <a:avLst/>
          </a:prstGeom>
        </p:spPr>
      </p:pic>
      <p:sp>
        <p:nvSpPr>
          <p:cNvPr id="13" name="TextBox 12"/>
          <p:cNvSpPr txBox="1"/>
          <p:nvPr/>
        </p:nvSpPr>
        <p:spPr>
          <a:xfrm>
            <a:off x="1773048" y="3107866"/>
            <a:ext cx="5054471" cy="2308324"/>
          </a:xfrm>
          <a:prstGeom prst="rect">
            <a:avLst/>
          </a:prstGeom>
          <a:noFill/>
        </p:spPr>
        <p:txBody>
          <a:bodyPr wrap="square" rtlCol="0">
            <a:spAutoFit/>
          </a:bodyPr>
          <a:lstStyle/>
          <a:p>
            <a:pPr>
              <a:lnSpc>
                <a:spcPct val="150000"/>
              </a:lnSpc>
            </a:pPr>
            <a:r>
              <a:rPr lang="en-US" sz="2400" b="1" dirty="0" smtClean="0">
                <a:solidFill>
                  <a:schemeClr val="accent1">
                    <a:lumMod val="60000"/>
                    <a:lumOff val="40000"/>
                  </a:schemeClr>
                </a:solidFill>
              </a:rPr>
              <a:t>“Ecological </a:t>
            </a:r>
            <a:r>
              <a:rPr lang="en-US" sz="2400" b="1" dirty="0">
                <a:solidFill>
                  <a:schemeClr val="accent1">
                    <a:lumMod val="60000"/>
                    <a:lumOff val="40000"/>
                  </a:schemeClr>
                </a:solidFill>
              </a:rPr>
              <a:t>sustainability, </a:t>
            </a:r>
            <a:endParaRPr lang="en-US" sz="2400" b="1" dirty="0" smtClean="0">
              <a:solidFill>
                <a:schemeClr val="accent1">
                  <a:lumMod val="60000"/>
                  <a:lumOff val="40000"/>
                </a:schemeClr>
              </a:solidFill>
            </a:endParaRPr>
          </a:p>
          <a:p>
            <a:pPr>
              <a:lnSpc>
                <a:spcPct val="150000"/>
              </a:lnSpc>
            </a:pPr>
            <a:r>
              <a:rPr lang="en-US" sz="2400" b="1" dirty="0" smtClean="0">
                <a:solidFill>
                  <a:schemeClr val="accent1">
                    <a:lumMod val="60000"/>
                    <a:lumOff val="40000"/>
                  </a:schemeClr>
                </a:solidFill>
              </a:rPr>
              <a:t>         economic </a:t>
            </a:r>
            <a:r>
              <a:rPr lang="en-US" sz="2400" b="1" dirty="0">
                <a:solidFill>
                  <a:schemeClr val="accent1">
                    <a:lumMod val="60000"/>
                    <a:lumOff val="40000"/>
                  </a:schemeClr>
                </a:solidFill>
              </a:rPr>
              <a:t>resilience</a:t>
            </a:r>
            <a:r>
              <a:rPr lang="en-US" sz="2400" dirty="0">
                <a:solidFill>
                  <a:schemeClr val="accent1">
                    <a:lumMod val="60000"/>
                    <a:lumOff val="40000"/>
                  </a:schemeClr>
                </a:solidFill>
              </a:rPr>
              <a:t>, and </a:t>
            </a:r>
            <a:endParaRPr lang="en-US" sz="2400" dirty="0" smtClean="0">
              <a:solidFill>
                <a:schemeClr val="accent1">
                  <a:lumMod val="60000"/>
                  <a:lumOff val="40000"/>
                </a:schemeClr>
              </a:solidFill>
            </a:endParaRPr>
          </a:p>
          <a:p>
            <a:pPr>
              <a:lnSpc>
                <a:spcPct val="150000"/>
              </a:lnSpc>
            </a:pPr>
            <a:r>
              <a:rPr lang="en-US" sz="2400" dirty="0" smtClean="0">
                <a:solidFill>
                  <a:schemeClr val="accent1">
                    <a:lumMod val="60000"/>
                    <a:lumOff val="40000"/>
                  </a:schemeClr>
                </a:solidFill>
              </a:rPr>
              <a:t>                                         </a:t>
            </a:r>
            <a:r>
              <a:rPr lang="en-US" sz="2400" b="1" dirty="0" smtClean="0">
                <a:solidFill>
                  <a:schemeClr val="accent1">
                    <a:lumMod val="60000"/>
                    <a:lumOff val="40000"/>
                  </a:schemeClr>
                </a:solidFill>
              </a:rPr>
              <a:t>social </a:t>
            </a:r>
            <a:r>
              <a:rPr lang="en-US" sz="2400" dirty="0">
                <a:solidFill>
                  <a:schemeClr val="accent1">
                    <a:lumMod val="60000"/>
                    <a:lumOff val="40000"/>
                  </a:schemeClr>
                </a:solidFill>
              </a:rPr>
              <a:t>and</a:t>
            </a:r>
            <a:r>
              <a:rPr lang="en-US" sz="2400" b="1" dirty="0">
                <a:solidFill>
                  <a:schemeClr val="accent1">
                    <a:lumMod val="60000"/>
                    <a:lumOff val="40000"/>
                  </a:schemeClr>
                </a:solidFill>
              </a:rPr>
              <a:t> </a:t>
            </a:r>
            <a:endParaRPr lang="en-US" sz="2400" b="1" dirty="0" smtClean="0">
              <a:solidFill>
                <a:schemeClr val="accent1">
                  <a:lumMod val="60000"/>
                  <a:lumOff val="40000"/>
                </a:schemeClr>
              </a:solidFill>
            </a:endParaRPr>
          </a:p>
          <a:p>
            <a:pPr>
              <a:lnSpc>
                <a:spcPct val="150000"/>
              </a:lnSpc>
            </a:pPr>
            <a:r>
              <a:rPr lang="en-US" sz="2400" b="1" dirty="0" smtClean="0">
                <a:solidFill>
                  <a:schemeClr val="accent1">
                    <a:lumMod val="60000"/>
                    <a:lumOff val="40000"/>
                  </a:schemeClr>
                </a:solidFill>
              </a:rPr>
              <a:t>                             cultural preservation”</a:t>
            </a:r>
            <a:endParaRPr lang="en-US" sz="2400" b="1" dirty="0">
              <a:solidFill>
                <a:schemeClr val="accent1">
                  <a:lumMod val="60000"/>
                  <a:lumOff val="40000"/>
                </a:schemeClr>
              </a:solidFill>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9171" y="5819554"/>
            <a:ext cx="2899066" cy="1038446"/>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65" y="4480399"/>
            <a:ext cx="3641986" cy="2390430"/>
          </a:xfrm>
          <a:prstGeom prst="rect">
            <a:avLst/>
          </a:prstGeom>
        </p:spPr>
      </p:pic>
      <p:pic>
        <p:nvPicPr>
          <p:cNvPr id="24" name="Picture 23"/>
          <p:cNvPicPr>
            <a:picLocks noChangeAspect="1"/>
          </p:cNvPicPr>
          <p:nvPr/>
        </p:nvPicPr>
        <p:blipFill>
          <a:blip r:embed="rId9"/>
          <a:stretch>
            <a:fillRect/>
          </a:stretch>
        </p:blipFill>
        <p:spPr>
          <a:xfrm>
            <a:off x="3651151" y="5809875"/>
            <a:ext cx="2268020" cy="1048125"/>
          </a:xfrm>
          <a:prstGeom prst="rect">
            <a:avLst/>
          </a:prstGeom>
        </p:spPr>
      </p:pic>
      <p:pic>
        <p:nvPicPr>
          <p:cNvPr id="18" name="Picture 17"/>
          <p:cNvPicPr>
            <a:picLocks noChangeAspect="1"/>
          </p:cNvPicPr>
          <p:nvPr/>
        </p:nvPicPr>
        <p:blipFill>
          <a:blip r:embed="rId10"/>
          <a:stretch>
            <a:fillRect/>
          </a:stretch>
        </p:blipFill>
        <p:spPr>
          <a:xfrm>
            <a:off x="3696517" y="5923645"/>
            <a:ext cx="621118" cy="439729"/>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26612" t="-3590" r="360" b="21524"/>
          <a:stretch/>
        </p:blipFill>
        <p:spPr>
          <a:xfrm>
            <a:off x="7673892" y="-104198"/>
            <a:ext cx="4518108" cy="2456873"/>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28059" y="174171"/>
            <a:ext cx="9916884" cy="1284515"/>
          </a:xfrm>
        </p:spPr>
        <p:txBody>
          <a:bodyPr>
            <a:normAutofit/>
          </a:bodyPr>
          <a:lstStyle/>
          <a:p>
            <a:r>
              <a:rPr lang="fr-FR" b="1" dirty="0">
                <a:solidFill>
                  <a:srgbClr val="047204"/>
                </a:solidFill>
              </a:rPr>
              <a:t>Resource </a:t>
            </a:r>
            <a:r>
              <a:rPr lang="en-US" b="1" dirty="0">
                <a:solidFill>
                  <a:srgbClr val="047204"/>
                </a:solidFill>
              </a:rPr>
              <a:t>Needs</a:t>
            </a:r>
            <a:r>
              <a:rPr lang="fr-FR" b="1" dirty="0">
                <a:solidFill>
                  <a:srgbClr val="047204"/>
                </a:solidFill>
              </a:rPr>
              <a:t> </a:t>
            </a:r>
            <a:r>
              <a:rPr lang="en-US" b="1" dirty="0" smtClean="0">
                <a:solidFill>
                  <a:srgbClr val="047204"/>
                </a:solidFill>
              </a:rPr>
              <a:t>Assessment – Process</a:t>
            </a:r>
            <a:br>
              <a:rPr lang="en-US" b="1" dirty="0" smtClean="0">
                <a:solidFill>
                  <a:srgbClr val="047204"/>
                </a:solidFill>
              </a:rPr>
            </a:br>
            <a:r>
              <a:rPr lang="en-US" b="1" dirty="0" smtClean="0">
                <a:solidFill>
                  <a:srgbClr val="047204"/>
                </a:solidFill>
              </a:rPr>
              <a:t>Beginning with Resource Concerns Inventory</a:t>
            </a:r>
            <a:endParaRPr lang="en-US" b="1" dirty="0"/>
          </a:p>
        </p:txBody>
      </p:sp>
      <p:sp>
        <p:nvSpPr>
          <p:cNvPr id="3" name="Content Placeholder 2"/>
          <p:cNvSpPr>
            <a:spLocks noGrp="1"/>
          </p:cNvSpPr>
          <p:nvPr>
            <p:ph idx="1"/>
          </p:nvPr>
        </p:nvSpPr>
        <p:spPr>
          <a:xfrm>
            <a:off x="190501" y="1934135"/>
            <a:ext cx="11914413" cy="4923866"/>
          </a:xfrm>
        </p:spPr>
        <p:txBody>
          <a:bodyPr>
            <a:normAutofit fontScale="62500" lnSpcReduction="20000"/>
          </a:bodyPr>
          <a:lstStyle/>
          <a:p>
            <a:pPr marL="914400" indent="-914400">
              <a:buNone/>
            </a:pPr>
            <a:r>
              <a:rPr lang="en-US" sz="5100" b="1" dirty="0" smtClean="0"/>
              <a:t>HOW/ Stepwise Process: </a:t>
            </a:r>
            <a:endParaRPr lang="en-US" sz="5100" dirty="0" smtClean="0"/>
          </a:p>
          <a:p>
            <a:pPr marL="978408" lvl="4" indent="0">
              <a:lnSpc>
                <a:spcPct val="120000"/>
              </a:lnSpc>
              <a:buNone/>
            </a:pPr>
            <a:endParaRPr lang="en-US" sz="2000" b="1" dirty="0"/>
          </a:p>
          <a:p>
            <a:pPr marL="685800" lvl="5" indent="-457200">
              <a:lnSpc>
                <a:spcPct val="120000"/>
              </a:lnSpc>
              <a:buFont typeface="+mj-lt"/>
              <a:buAutoNum type="arabicParenR"/>
            </a:pPr>
            <a:r>
              <a:rPr lang="en-US" sz="4200" dirty="0" smtClean="0"/>
              <a:t>Assemble a Resource Needs Assessment Committee (RNAC) – Should be representative of all local use and interest groups, tribes, industry, and citizens at </a:t>
            </a:r>
            <a:r>
              <a:rPr lang="en-US" sz="4200" dirty="0"/>
              <a:t>large </a:t>
            </a:r>
            <a:r>
              <a:rPr lang="en-US" sz="4200" dirty="0" smtClean="0"/>
              <a:t>– </a:t>
            </a:r>
            <a:r>
              <a:rPr lang="en-US" sz="4000" b="1" dirty="0" smtClean="0"/>
              <a:t>Local Stakeholders invested </a:t>
            </a:r>
            <a:r>
              <a:rPr lang="en-US" sz="4000" b="1" dirty="0"/>
              <a:t>enough to show up and </a:t>
            </a:r>
            <a:r>
              <a:rPr lang="en-US" sz="4000" b="1" dirty="0" smtClean="0"/>
              <a:t>participate</a:t>
            </a:r>
            <a:endParaRPr lang="en-US" sz="4000" b="1" dirty="0"/>
          </a:p>
          <a:p>
            <a:pPr marL="1489075" lvl="5" indent="-571500">
              <a:lnSpc>
                <a:spcPct val="120000"/>
              </a:lnSpc>
              <a:spcBef>
                <a:spcPts val="1800"/>
              </a:spcBef>
            </a:pPr>
            <a:r>
              <a:rPr lang="en-US" sz="4200" dirty="0" smtClean="0"/>
              <a:t>Community Leaders and Stakeholders Business, Industry, &amp; Tribes</a:t>
            </a:r>
          </a:p>
          <a:p>
            <a:pPr marL="1489075" lvl="5" indent="-571500">
              <a:lnSpc>
                <a:spcPct val="120000"/>
              </a:lnSpc>
            </a:pPr>
            <a:r>
              <a:rPr lang="en-US" sz="4200" dirty="0" smtClean="0"/>
              <a:t>Conservation/environmental groups</a:t>
            </a:r>
          </a:p>
          <a:p>
            <a:pPr marL="1489075" lvl="5" indent="-571500">
              <a:lnSpc>
                <a:spcPct val="120000"/>
              </a:lnSpc>
            </a:pPr>
            <a:r>
              <a:rPr lang="en-US" sz="4200" dirty="0" smtClean="0"/>
              <a:t>Sage Grouse Local Area Work Groups/ SANE &amp; Others</a:t>
            </a:r>
          </a:p>
          <a:p>
            <a:pPr marL="1489075" lvl="5" indent="-571500">
              <a:lnSpc>
                <a:spcPct val="120000"/>
              </a:lnSpc>
            </a:pPr>
            <a:r>
              <a:rPr lang="en-US" sz="4200" dirty="0" smtClean="0"/>
              <a:t>City/County, State and Federal Agencies situated in the District</a:t>
            </a:r>
          </a:p>
          <a:p>
            <a:pPr marL="228600" lvl="5" indent="0">
              <a:lnSpc>
                <a:spcPct val="120000"/>
              </a:lnSpc>
              <a:buNone/>
            </a:pPr>
            <a:endParaRPr lang="en-US" sz="4200" dirty="0" smtClean="0"/>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10</a:t>
            </a:fld>
            <a:endParaRPr lang="en-US" dirty="0"/>
          </a:p>
        </p:txBody>
      </p:sp>
    </p:spTree>
    <p:extLst>
      <p:ext uri="{BB962C8B-B14F-4D97-AF65-F5344CB8AC3E}">
        <p14:creationId xmlns:p14="http://schemas.microsoft.com/office/powerpoint/2010/main" val="279405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4086" y="413043"/>
            <a:ext cx="7402286" cy="573533"/>
          </a:xfrm>
        </p:spPr>
        <p:txBody>
          <a:bodyPr>
            <a:normAutofit fontScale="90000"/>
          </a:bodyPr>
          <a:lstStyle/>
          <a:p>
            <a:r>
              <a:rPr lang="fr-FR" b="1" dirty="0">
                <a:solidFill>
                  <a:srgbClr val="047204"/>
                </a:solidFill>
              </a:rPr>
              <a:t>Resource </a:t>
            </a:r>
            <a:r>
              <a:rPr lang="en-US" b="1" dirty="0" smtClean="0">
                <a:solidFill>
                  <a:srgbClr val="047204"/>
                </a:solidFill>
              </a:rPr>
              <a:t>Concerns Inventory</a:t>
            </a:r>
            <a:endParaRPr lang="en-US" b="1" dirty="0"/>
          </a:p>
        </p:txBody>
      </p:sp>
      <p:sp>
        <p:nvSpPr>
          <p:cNvPr id="3" name="Content Placeholder 2"/>
          <p:cNvSpPr>
            <a:spLocks noGrp="1"/>
          </p:cNvSpPr>
          <p:nvPr>
            <p:ph idx="1"/>
          </p:nvPr>
        </p:nvSpPr>
        <p:spPr>
          <a:xfrm>
            <a:off x="205201" y="1297321"/>
            <a:ext cx="11406433" cy="6039651"/>
          </a:xfrm>
        </p:spPr>
        <p:txBody>
          <a:bodyPr>
            <a:normAutofit fontScale="70000" lnSpcReduction="20000"/>
          </a:bodyPr>
          <a:lstStyle/>
          <a:p>
            <a:pPr marL="914400" indent="-914400">
              <a:buNone/>
            </a:pPr>
            <a:r>
              <a:rPr lang="en-US" sz="5900" b="1" dirty="0" smtClean="0"/>
              <a:t>HOW/ Stepwise Process: </a:t>
            </a:r>
            <a:endParaRPr lang="en-US" sz="5900" dirty="0" smtClean="0"/>
          </a:p>
          <a:p>
            <a:pPr marL="978408" lvl="4" indent="0">
              <a:lnSpc>
                <a:spcPct val="120000"/>
              </a:lnSpc>
              <a:buNone/>
            </a:pPr>
            <a:endParaRPr lang="en-US" sz="2000" b="1" dirty="0"/>
          </a:p>
          <a:p>
            <a:pPr marL="685800" lvl="5" indent="-457200">
              <a:lnSpc>
                <a:spcPct val="120000"/>
              </a:lnSpc>
              <a:buFont typeface="+mj-lt"/>
              <a:buAutoNum type="arabicParenR" startAt="2"/>
            </a:pPr>
            <a:r>
              <a:rPr lang="en-US" sz="4200" dirty="0" smtClean="0"/>
              <a:t>Assemble a Resource Needs Assessment Technical Team (RNATT)</a:t>
            </a:r>
          </a:p>
          <a:p>
            <a:pPr marL="228600" lvl="5" indent="0">
              <a:lnSpc>
                <a:spcPct val="120000"/>
              </a:lnSpc>
              <a:buNone/>
            </a:pPr>
            <a:r>
              <a:rPr lang="en-US" sz="4200" dirty="0" smtClean="0"/>
              <a:t>Technical </a:t>
            </a:r>
            <a:r>
              <a:rPr lang="en-US" sz="4200" dirty="0"/>
              <a:t>assistance and </a:t>
            </a:r>
            <a:r>
              <a:rPr lang="en-US" sz="4200" dirty="0" smtClean="0"/>
              <a:t>technicians</a:t>
            </a:r>
            <a:r>
              <a:rPr lang="en-US" sz="4200" dirty="0">
                <a:solidFill>
                  <a:srgbClr val="4D3E2F"/>
                </a:solidFill>
              </a:rPr>
              <a:t> could include representatives from:</a:t>
            </a:r>
            <a:endParaRPr lang="en-US" sz="2000" dirty="0"/>
          </a:p>
          <a:p>
            <a:pPr marL="1490663" lvl="5" indent="-571500">
              <a:lnSpc>
                <a:spcPct val="120000"/>
              </a:lnSpc>
            </a:pPr>
            <a:r>
              <a:rPr lang="en-US" sz="4200" dirty="0" smtClean="0"/>
              <a:t>Local citizens</a:t>
            </a:r>
          </a:p>
          <a:p>
            <a:pPr marL="1490663" lvl="5" indent="-571500">
              <a:lnSpc>
                <a:spcPct val="120000"/>
              </a:lnSpc>
            </a:pPr>
            <a:r>
              <a:rPr lang="en-US" sz="4200" dirty="0" smtClean="0"/>
              <a:t>NvACD members</a:t>
            </a:r>
          </a:p>
          <a:p>
            <a:pPr marL="1490663" lvl="5" indent="-571500">
              <a:lnSpc>
                <a:spcPct val="120000"/>
              </a:lnSpc>
            </a:pPr>
            <a:r>
              <a:rPr lang="en-US" sz="4200" dirty="0" smtClean="0"/>
              <a:t>NRCS</a:t>
            </a:r>
          </a:p>
          <a:p>
            <a:pPr marL="1490663" lvl="5" indent="-571500">
              <a:lnSpc>
                <a:spcPct val="120000"/>
              </a:lnSpc>
            </a:pPr>
            <a:r>
              <a:rPr lang="en-US" sz="4200" dirty="0" smtClean="0"/>
              <a:t>UNCE, CABNR</a:t>
            </a:r>
          </a:p>
          <a:p>
            <a:pPr marL="1490663" lvl="5" indent="-571500">
              <a:lnSpc>
                <a:spcPct val="120000"/>
              </a:lnSpc>
            </a:pPr>
            <a:r>
              <a:rPr lang="en-US" sz="4200" dirty="0" smtClean="0"/>
              <a:t>BLM, USFS, USFWS</a:t>
            </a:r>
          </a:p>
          <a:p>
            <a:pPr marL="1490663" lvl="5" indent="-571500">
              <a:lnSpc>
                <a:spcPct val="120000"/>
              </a:lnSpc>
            </a:pPr>
            <a:r>
              <a:rPr lang="en-US" sz="4200" dirty="0" smtClean="0"/>
              <a:t>DCNR, SETT, NDA, NDOW, etc.</a:t>
            </a:r>
          </a:p>
          <a:p>
            <a:pPr marL="1490663" lvl="5" indent="-571500">
              <a:lnSpc>
                <a:spcPct val="120000"/>
              </a:lnSpc>
            </a:pPr>
            <a:r>
              <a:rPr lang="en-US" sz="4200" dirty="0" smtClean="0"/>
              <a:t>Other expertise as needed and available</a:t>
            </a:r>
          </a:p>
          <a:p>
            <a:pPr marL="1490663" lvl="5" indent="-571500">
              <a:lnSpc>
                <a:spcPct val="120000"/>
              </a:lnSpc>
            </a:pPr>
            <a:endParaRPr lang="en-US" sz="2000" dirty="0" smtClean="0"/>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11</a:t>
            </a:fld>
            <a:endParaRPr lang="en-US" dirty="0"/>
          </a:p>
        </p:txBody>
      </p:sp>
    </p:spTree>
    <p:extLst>
      <p:ext uri="{BB962C8B-B14F-4D97-AF65-F5344CB8AC3E}">
        <p14:creationId xmlns:p14="http://schemas.microsoft.com/office/powerpoint/2010/main" val="129731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27715" y="244816"/>
            <a:ext cx="5355770" cy="573533"/>
          </a:xfrm>
        </p:spPr>
        <p:txBody>
          <a:bodyPr>
            <a:normAutofit fontScale="90000"/>
          </a:bodyPr>
          <a:lstStyle/>
          <a:p>
            <a:r>
              <a:rPr lang="en-US" b="1" dirty="0" smtClean="0">
                <a:solidFill>
                  <a:srgbClr val="047204"/>
                </a:solidFill>
              </a:rPr>
              <a:t>Resource Concerns Inventory</a:t>
            </a:r>
            <a:endParaRPr lang="en-US" b="1" dirty="0"/>
          </a:p>
        </p:txBody>
      </p:sp>
      <p:sp useBgFill="1">
        <p:nvSpPr>
          <p:cNvPr id="3" name="Content Placeholder 2"/>
          <p:cNvSpPr>
            <a:spLocks noGrp="1"/>
          </p:cNvSpPr>
          <p:nvPr>
            <p:ph idx="1"/>
          </p:nvPr>
        </p:nvSpPr>
        <p:spPr>
          <a:xfrm>
            <a:off x="410402" y="818349"/>
            <a:ext cx="11406433" cy="6039651"/>
          </a:xfrm>
        </p:spPr>
        <p:txBody>
          <a:bodyPr>
            <a:normAutofit/>
          </a:bodyPr>
          <a:lstStyle/>
          <a:p>
            <a:pPr marL="914400" indent="-914400">
              <a:buNone/>
            </a:pPr>
            <a:r>
              <a:rPr lang="en-US" sz="4000" b="1" dirty="0" smtClean="0"/>
              <a:t>HOW/ Stepwise Process: </a:t>
            </a:r>
            <a:endParaRPr lang="en-US" sz="4000" dirty="0" smtClean="0"/>
          </a:p>
          <a:p>
            <a:pPr marL="685800" lvl="5" indent="-457200">
              <a:lnSpc>
                <a:spcPct val="120000"/>
              </a:lnSpc>
              <a:buFont typeface="+mj-lt"/>
              <a:buAutoNum type="arabicParenR" startAt="3"/>
            </a:pPr>
            <a:r>
              <a:rPr lang="en-US" sz="2800" dirty="0" smtClean="0"/>
              <a:t>RNAC and RNATT - Assemble Area Resource Information</a:t>
            </a:r>
          </a:p>
          <a:p>
            <a:pPr marL="457200" lvl="1" indent="-457200">
              <a:spcBef>
                <a:spcPts val="1800"/>
              </a:spcBef>
              <a:buNone/>
            </a:pPr>
            <a:r>
              <a:rPr lang="en-US" dirty="0"/>
              <a:t>	</a:t>
            </a:r>
            <a:r>
              <a:rPr lang="en-US" sz="2800" dirty="0" smtClean="0"/>
              <a:t>Use </a:t>
            </a:r>
            <a:r>
              <a:rPr lang="en-US" sz="2800" dirty="0"/>
              <a:t>this information to: </a:t>
            </a:r>
          </a:p>
          <a:p>
            <a:pPr marL="628650" lvl="1" indent="-153988">
              <a:lnSpc>
                <a:spcPct val="100000"/>
              </a:lnSpc>
              <a:spcBef>
                <a:spcPts val="1800"/>
              </a:spcBef>
            </a:pPr>
            <a:r>
              <a:rPr lang="en-US" sz="2800" dirty="0"/>
              <a:t>Identify existing or potential resource concerns or opportunities. </a:t>
            </a:r>
          </a:p>
          <a:p>
            <a:pPr marL="628650" lvl="1" indent="-153988">
              <a:lnSpc>
                <a:spcPct val="100000"/>
              </a:lnSpc>
            </a:pPr>
            <a:r>
              <a:rPr lang="en-US" sz="2800" dirty="0"/>
              <a:t>Further define known existing and potential resource concerns and opportunities. </a:t>
            </a:r>
          </a:p>
          <a:p>
            <a:pPr marL="628650" lvl="1" indent="-153988">
              <a:lnSpc>
                <a:spcPct val="100000"/>
              </a:lnSpc>
            </a:pPr>
            <a:r>
              <a:rPr lang="en-US" sz="2800" dirty="0"/>
              <a:t>Clarify resource concerns. </a:t>
            </a:r>
          </a:p>
          <a:p>
            <a:pPr marL="628650" lvl="1" indent="-153988">
              <a:lnSpc>
                <a:spcPct val="100000"/>
              </a:lnSpc>
            </a:pPr>
            <a:r>
              <a:rPr lang="en-US" sz="2800" dirty="0"/>
              <a:t>Formulate and evaluate alternatives</a:t>
            </a:r>
            <a:r>
              <a:rPr lang="en-US" sz="2800" dirty="0" smtClean="0"/>
              <a:t>.</a:t>
            </a:r>
          </a:p>
          <a:p>
            <a:pPr marL="628650" lvl="1" indent="-153988">
              <a:lnSpc>
                <a:spcPct val="100000"/>
              </a:lnSpc>
            </a:pPr>
            <a:r>
              <a:rPr lang="en-US" sz="2800" dirty="0" smtClean="0"/>
              <a:t>Inform Stakeholders (When asking for local resource knowledge and when conveying results of the inventory)</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12</a:t>
            </a:fld>
            <a:endParaRPr lang="en-US" dirty="0"/>
          </a:p>
        </p:txBody>
      </p:sp>
    </p:spTree>
    <p:extLst>
      <p:ext uri="{BB962C8B-B14F-4D97-AF65-F5344CB8AC3E}">
        <p14:creationId xmlns:p14="http://schemas.microsoft.com/office/powerpoint/2010/main" val="88202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402" y="818349"/>
            <a:ext cx="11406433" cy="3818965"/>
          </a:xfrm>
        </p:spPr>
        <p:txBody>
          <a:bodyPr>
            <a:normAutofit/>
          </a:bodyPr>
          <a:lstStyle/>
          <a:p>
            <a:pPr marL="914400" indent="-914400">
              <a:buNone/>
            </a:pPr>
            <a:r>
              <a:rPr lang="en-US" sz="3200" b="1" dirty="0" smtClean="0"/>
              <a:t>HOW/ Stepwise Process: </a:t>
            </a:r>
            <a:endParaRPr lang="en-US" sz="3200" dirty="0" smtClean="0"/>
          </a:p>
          <a:p>
            <a:pPr marL="971550" lvl="5" indent="-742950">
              <a:lnSpc>
                <a:spcPct val="120000"/>
              </a:lnSpc>
              <a:buFont typeface="+mj-lt"/>
              <a:buAutoNum type="arabicParenR" startAt="4"/>
            </a:pPr>
            <a:r>
              <a:rPr lang="en-US" sz="3200" dirty="0" smtClean="0"/>
              <a:t>Organize, Analyze and Document information/data and complete the </a:t>
            </a:r>
            <a:r>
              <a:rPr lang="en-US" sz="3200" b="1" dirty="0" smtClean="0"/>
              <a:t>Resource </a:t>
            </a:r>
            <a:r>
              <a:rPr lang="en-US" sz="3200" b="1" dirty="0"/>
              <a:t>Concerns </a:t>
            </a:r>
            <a:r>
              <a:rPr lang="en-US" sz="3200" b="1" dirty="0" smtClean="0"/>
              <a:t>Checklist and Inventory</a:t>
            </a:r>
            <a:r>
              <a:rPr lang="en-US" sz="3200" dirty="0" smtClean="0"/>
              <a:t> </a:t>
            </a:r>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13</a:t>
            </a:fld>
            <a:endParaRPr lang="en-US" dirty="0"/>
          </a:p>
        </p:txBody>
      </p:sp>
      <p:sp>
        <p:nvSpPr>
          <p:cNvPr id="5" name="TextBox 4"/>
          <p:cNvSpPr txBox="1"/>
          <p:nvPr/>
        </p:nvSpPr>
        <p:spPr>
          <a:xfrm>
            <a:off x="410402" y="5666482"/>
            <a:ext cx="11406433" cy="1077218"/>
          </a:xfrm>
          <a:prstGeom prst="rect">
            <a:avLst/>
          </a:prstGeom>
          <a:noFill/>
        </p:spPr>
        <p:txBody>
          <a:bodyPr wrap="square" rtlCol="0">
            <a:spAutoFit/>
          </a:bodyPr>
          <a:lstStyle/>
          <a:p>
            <a:pPr algn="ctr"/>
            <a:r>
              <a:rPr lang="en-US" sz="3200" dirty="0"/>
              <a:t>The Inventory is the anchor point of the </a:t>
            </a:r>
            <a:r>
              <a:rPr lang="en-US" sz="3200" dirty="0" smtClean="0"/>
              <a:t>Resource </a:t>
            </a:r>
            <a:r>
              <a:rPr lang="en-US" sz="3200" dirty="0"/>
              <a:t>Needs Assessment</a:t>
            </a:r>
          </a:p>
        </p:txBody>
      </p:sp>
      <p:sp>
        <p:nvSpPr>
          <p:cNvPr id="6" name="Title 1"/>
          <p:cNvSpPr txBox="1">
            <a:spLocks/>
          </p:cNvSpPr>
          <p:nvPr/>
        </p:nvSpPr>
        <p:spPr>
          <a:xfrm>
            <a:off x="4593772" y="96154"/>
            <a:ext cx="5421085" cy="573533"/>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b="1" dirty="0">
                <a:solidFill>
                  <a:srgbClr val="047204"/>
                </a:solidFill>
              </a:rPr>
              <a:t>Resource Concerns Inventory </a:t>
            </a:r>
            <a:r>
              <a:rPr lang="en-US" b="1" dirty="0" smtClean="0">
                <a:solidFill>
                  <a:srgbClr val="047204"/>
                </a:solidFill>
              </a:rPr>
              <a:t> </a:t>
            </a:r>
            <a:endParaRPr lang="en-US" b="1" dirty="0"/>
          </a:p>
        </p:txBody>
      </p:sp>
      <p:pic>
        <p:nvPicPr>
          <p:cNvPr id="2" name="Picture 1"/>
          <p:cNvPicPr>
            <a:picLocks noChangeAspect="1"/>
          </p:cNvPicPr>
          <p:nvPr/>
        </p:nvPicPr>
        <p:blipFill>
          <a:blip r:embed="rId3"/>
          <a:stretch>
            <a:fillRect/>
          </a:stretch>
        </p:blipFill>
        <p:spPr>
          <a:xfrm>
            <a:off x="806223" y="2508445"/>
            <a:ext cx="3574973" cy="2928937"/>
          </a:xfrm>
          <a:prstGeom prst="rect">
            <a:avLst/>
          </a:prstGeom>
        </p:spPr>
      </p:pic>
      <p:pic>
        <p:nvPicPr>
          <p:cNvPr id="7" name="Picture 6"/>
          <p:cNvPicPr>
            <a:picLocks noChangeAspect="1"/>
          </p:cNvPicPr>
          <p:nvPr/>
        </p:nvPicPr>
        <p:blipFill>
          <a:blip r:embed="rId4"/>
          <a:stretch>
            <a:fillRect/>
          </a:stretch>
        </p:blipFill>
        <p:spPr>
          <a:xfrm>
            <a:off x="7243083" y="2564185"/>
            <a:ext cx="3805917" cy="2917598"/>
          </a:xfrm>
          <a:prstGeom prst="rect">
            <a:avLst/>
          </a:prstGeom>
        </p:spPr>
      </p:pic>
      <p:sp>
        <p:nvSpPr>
          <p:cNvPr id="8" name="TextBox 7"/>
          <p:cNvSpPr txBox="1"/>
          <p:nvPr/>
        </p:nvSpPr>
        <p:spPr>
          <a:xfrm>
            <a:off x="4486808" y="2852059"/>
            <a:ext cx="2756275" cy="2585323"/>
          </a:xfrm>
          <a:prstGeom prst="rect">
            <a:avLst/>
          </a:prstGeom>
          <a:noFill/>
        </p:spPr>
        <p:txBody>
          <a:bodyPr wrap="square" rtlCol="0">
            <a:spAutoFit/>
          </a:bodyPr>
          <a:lstStyle/>
          <a:p>
            <a:r>
              <a:rPr lang="en-US" dirty="0" smtClean="0"/>
              <a:t>Soil Erosion – water:</a:t>
            </a:r>
          </a:p>
          <a:p>
            <a:r>
              <a:rPr lang="en-US" dirty="0" smtClean="0"/>
              <a:t>Sheet, rill and gully</a:t>
            </a:r>
          </a:p>
          <a:p>
            <a:endParaRPr lang="en-US" dirty="0"/>
          </a:p>
          <a:p>
            <a:endParaRPr lang="en-US" dirty="0" smtClean="0"/>
          </a:p>
          <a:p>
            <a:endParaRPr lang="en-US" dirty="0" smtClean="0"/>
          </a:p>
          <a:p>
            <a:r>
              <a:rPr lang="en-US" dirty="0" smtClean="0"/>
              <a:t>Degraded Plant Condition</a:t>
            </a:r>
          </a:p>
          <a:p>
            <a:r>
              <a:rPr lang="en-US" dirty="0" smtClean="0"/>
              <a:t>Wildfire excessive biomass accumulation</a:t>
            </a:r>
          </a:p>
          <a:p>
            <a:endParaRPr lang="en-US" dirty="0"/>
          </a:p>
        </p:txBody>
      </p:sp>
      <p:sp>
        <p:nvSpPr>
          <p:cNvPr id="10" name="Chevron 9"/>
          <p:cNvSpPr/>
          <p:nvPr/>
        </p:nvSpPr>
        <p:spPr>
          <a:xfrm rot="10800000">
            <a:off x="4038165" y="2971800"/>
            <a:ext cx="484632" cy="484632"/>
          </a:xfrm>
          <a:prstGeom prst="chevron">
            <a:avLst/>
          </a:prstGeom>
          <a:solidFill>
            <a:srgbClr val="047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7061998" y="4381782"/>
            <a:ext cx="484632" cy="484632"/>
          </a:xfrm>
          <a:prstGeom prst="chevron">
            <a:avLst/>
          </a:prstGeom>
          <a:solidFill>
            <a:srgbClr val="047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370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1" y="317049"/>
            <a:ext cx="5738680" cy="727661"/>
          </a:xfrm>
        </p:spPr>
        <p:txBody>
          <a:bodyPr>
            <a:normAutofit/>
          </a:bodyPr>
          <a:lstStyle/>
          <a:p>
            <a:r>
              <a:rPr lang="en-US" b="1" dirty="0" smtClean="0">
                <a:solidFill>
                  <a:srgbClr val="047204"/>
                </a:solidFill>
              </a:rPr>
              <a:t>Resource Concerns Inventory</a:t>
            </a:r>
            <a:endParaRPr lang="en-US" b="1" dirty="0">
              <a:solidFill>
                <a:srgbClr val="047204"/>
              </a:solidFill>
            </a:endParaRPr>
          </a:p>
        </p:txBody>
      </p:sp>
      <p:sp>
        <p:nvSpPr>
          <p:cNvPr id="3" name="Slide Number Placeholder 2"/>
          <p:cNvSpPr>
            <a:spLocks noGrp="1"/>
          </p:cNvSpPr>
          <p:nvPr>
            <p:ph type="sldNum" sz="quarter" idx="12"/>
          </p:nvPr>
        </p:nvSpPr>
        <p:spPr/>
        <p:txBody>
          <a:bodyPr/>
          <a:lstStyle/>
          <a:p>
            <a:fld id="{9CD8D479-8942-46E8-A226-A4E01F7A105C}" type="slidenum">
              <a:rPr lang="en-US" smtClean="0"/>
              <a:t>14</a:t>
            </a:fld>
            <a:endParaRPr lang="en-US" dirty="0"/>
          </a:p>
        </p:txBody>
      </p:sp>
      <p:sp>
        <p:nvSpPr>
          <p:cNvPr id="9" name="Rectangle 8"/>
          <p:cNvSpPr/>
          <p:nvPr/>
        </p:nvSpPr>
        <p:spPr>
          <a:xfrm>
            <a:off x="518923" y="1066858"/>
            <a:ext cx="9338821" cy="2954655"/>
          </a:xfrm>
          <a:prstGeom prst="rect">
            <a:avLst/>
          </a:prstGeom>
        </p:spPr>
        <p:txBody>
          <a:bodyPr wrap="square">
            <a:spAutoFit/>
          </a:bodyPr>
          <a:lstStyle/>
          <a:p>
            <a:r>
              <a:rPr lang="en-US" sz="2800" dirty="0" smtClean="0"/>
              <a:t>Addresses </a:t>
            </a:r>
            <a:r>
              <a:rPr lang="en-US" sz="2800" dirty="0"/>
              <a:t>the entire resource base: </a:t>
            </a:r>
            <a:endParaRPr lang="en-US" sz="2800" dirty="0" smtClean="0"/>
          </a:p>
          <a:p>
            <a:endParaRPr lang="en-US" dirty="0" smtClean="0"/>
          </a:p>
          <a:p>
            <a:pPr marL="457200" indent="-285750">
              <a:buFont typeface="Arial" panose="020B0604020202020204" pitchFamily="34" charset="0"/>
              <a:buChar char="•"/>
            </a:pPr>
            <a:r>
              <a:rPr lang="en-US" sz="2800" dirty="0" smtClean="0"/>
              <a:t>soil</a:t>
            </a:r>
          </a:p>
          <a:p>
            <a:pPr marL="457200" indent="-285750">
              <a:buFont typeface="Arial" panose="020B0604020202020204" pitchFamily="34" charset="0"/>
              <a:buChar char="•"/>
            </a:pPr>
            <a:r>
              <a:rPr lang="en-US" sz="2800" dirty="0" smtClean="0"/>
              <a:t>water</a:t>
            </a:r>
          </a:p>
          <a:p>
            <a:pPr marL="457200" indent="-285750">
              <a:buFont typeface="Arial" panose="020B0604020202020204" pitchFamily="34" charset="0"/>
              <a:buChar char="•"/>
            </a:pPr>
            <a:r>
              <a:rPr lang="en-US" sz="2800" dirty="0" smtClean="0"/>
              <a:t>air</a:t>
            </a:r>
          </a:p>
          <a:p>
            <a:pPr marL="457200" indent="-285750">
              <a:buFont typeface="Arial" panose="020B0604020202020204" pitchFamily="34" charset="0"/>
              <a:buChar char="•"/>
            </a:pPr>
            <a:r>
              <a:rPr lang="en-US" sz="2800" dirty="0" smtClean="0"/>
              <a:t>plants</a:t>
            </a:r>
          </a:p>
          <a:p>
            <a:pPr marL="457200" indent="-285750">
              <a:buFont typeface="Arial" panose="020B0604020202020204" pitchFamily="34" charset="0"/>
              <a:buChar char="•"/>
            </a:pPr>
            <a:r>
              <a:rPr lang="en-US" sz="2800" dirty="0" smtClean="0"/>
              <a:t>Animals (ALL Animals)</a:t>
            </a:r>
            <a:endParaRPr lang="en-US" dirty="0"/>
          </a:p>
        </p:txBody>
      </p:sp>
      <p:sp>
        <p:nvSpPr>
          <p:cNvPr id="10" name="Right Brace 6"/>
          <p:cNvSpPr/>
          <p:nvPr/>
        </p:nvSpPr>
        <p:spPr>
          <a:xfrm>
            <a:off x="4073505" y="1870903"/>
            <a:ext cx="772998" cy="2083324"/>
          </a:xfrm>
          <a:custGeom>
            <a:avLst/>
            <a:gdLst>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21341 w 842682"/>
              <a:gd name="connsiteY2" fmla="*/ 721391 h 1712260"/>
              <a:gd name="connsiteX3" fmla="*/ 546847 w 842682"/>
              <a:gd name="connsiteY3" fmla="*/ 809542 h 1712260"/>
              <a:gd name="connsiteX4" fmla="*/ 421341 w 842682"/>
              <a:gd name="connsiteY4" fmla="*/ 861833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546847 w 842682"/>
              <a:gd name="connsiteY3" fmla="*/ 809542 h 1712260"/>
              <a:gd name="connsiteX4" fmla="*/ 421341 w 842682"/>
              <a:gd name="connsiteY4" fmla="*/ 861833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546847 w 842682"/>
              <a:gd name="connsiteY3" fmla="*/ 809542 h 1712260"/>
              <a:gd name="connsiteX4" fmla="*/ 439270 w 842682"/>
              <a:gd name="connsiteY4" fmla="*/ 1085951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717176 w 842682"/>
              <a:gd name="connsiteY3" fmla="*/ 809542 h 1712260"/>
              <a:gd name="connsiteX4" fmla="*/ 439270 w 842682"/>
              <a:gd name="connsiteY4" fmla="*/ 1085951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564776 w 842682"/>
              <a:gd name="connsiteY3" fmla="*/ 782648 h 1712260"/>
              <a:gd name="connsiteX4" fmla="*/ 439270 w 842682"/>
              <a:gd name="connsiteY4" fmla="*/ 1085951 h 1712260"/>
              <a:gd name="connsiteX5" fmla="*/ 421341 w 842682"/>
              <a:gd name="connsiteY5" fmla="*/ 1642039 h 1712260"/>
              <a:gd name="connsiteX6" fmla="*/ 0 w 842682"/>
              <a:gd name="connsiteY6" fmla="*/ 1712260 h 1712260"/>
              <a:gd name="connsiteX0" fmla="*/ 0 w 1147482"/>
              <a:gd name="connsiteY0" fmla="*/ 0 h 1712260"/>
              <a:gd name="connsiteX1" fmla="*/ 421341 w 1147482"/>
              <a:gd name="connsiteY1" fmla="*/ 70221 h 1712260"/>
              <a:gd name="connsiteX2" fmla="*/ 421341 w 1147482"/>
              <a:gd name="connsiteY2" fmla="*/ 721391 h 1712260"/>
              <a:gd name="connsiteX3" fmla="*/ 1147482 w 1147482"/>
              <a:gd name="connsiteY3" fmla="*/ 872294 h 1712260"/>
              <a:gd name="connsiteX4" fmla="*/ 421341 w 1147482"/>
              <a:gd name="connsiteY4" fmla="*/ 861833 h 1712260"/>
              <a:gd name="connsiteX5" fmla="*/ 421341 w 1147482"/>
              <a:gd name="connsiteY5" fmla="*/ 1642039 h 1712260"/>
              <a:gd name="connsiteX6" fmla="*/ 0 w 1147482"/>
              <a:gd name="connsiteY6" fmla="*/ 1712260 h 1712260"/>
              <a:gd name="connsiteX7" fmla="*/ 0 w 1147482"/>
              <a:gd name="connsiteY7" fmla="*/ 0 h 1712260"/>
              <a:gd name="connsiteX0" fmla="*/ 0 w 1147482"/>
              <a:gd name="connsiteY0" fmla="*/ 0 h 1712260"/>
              <a:gd name="connsiteX1" fmla="*/ 421341 w 1147482"/>
              <a:gd name="connsiteY1" fmla="*/ 70221 h 1712260"/>
              <a:gd name="connsiteX2" fmla="*/ 439270 w 1147482"/>
              <a:gd name="connsiteY2" fmla="*/ 470379 h 1712260"/>
              <a:gd name="connsiteX3" fmla="*/ 564776 w 1147482"/>
              <a:gd name="connsiteY3" fmla="*/ 782648 h 1712260"/>
              <a:gd name="connsiteX4" fmla="*/ 439270 w 1147482"/>
              <a:gd name="connsiteY4" fmla="*/ 1085951 h 1712260"/>
              <a:gd name="connsiteX5" fmla="*/ 421341 w 1147482"/>
              <a:gd name="connsiteY5" fmla="*/ 1642039 h 1712260"/>
              <a:gd name="connsiteX6" fmla="*/ 0 w 1147482"/>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55753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9270 w 1102659"/>
              <a:gd name="connsiteY2" fmla="*/ 470379 h 1712260"/>
              <a:gd name="connsiteX3" fmla="*/ 564776 w 1102659"/>
              <a:gd name="connsiteY3" fmla="*/ 78264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9270 w 1102659"/>
              <a:gd name="connsiteY2" fmla="*/ 470379 h 1712260"/>
              <a:gd name="connsiteX3" fmla="*/ 564776 w 1102659"/>
              <a:gd name="connsiteY3" fmla="*/ 78264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9270 w 1102659"/>
              <a:gd name="connsiteY2" fmla="*/ 470379 h 1712260"/>
              <a:gd name="connsiteX3" fmla="*/ 609600 w 1102659"/>
              <a:gd name="connsiteY3" fmla="*/ 76471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0305 w 1102659"/>
              <a:gd name="connsiteY2" fmla="*/ 586920 h 1712260"/>
              <a:gd name="connsiteX3" fmla="*/ 609600 w 1102659"/>
              <a:gd name="connsiteY3" fmla="*/ 76471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0305 w 1102659"/>
              <a:gd name="connsiteY2" fmla="*/ 586920 h 1712260"/>
              <a:gd name="connsiteX3" fmla="*/ 609600 w 1102659"/>
              <a:gd name="connsiteY3" fmla="*/ 764718 h 1712260"/>
              <a:gd name="connsiteX4" fmla="*/ 439270 w 1102659"/>
              <a:gd name="connsiteY4" fmla="*/ 969410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0305 w 1102659"/>
              <a:gd name="connsiteY2" fmla="*/ 586920 h 1712260"/>
              <a:gd name="connsiteX3" fmla="*/ 654424 w 1102659"/>
              <a:gd name="connsiteY3" fmla="*/ 764718 h 1712260"/>
              <a:gd name="connsiteX4" fmla="*/ 439270 w 1102659"/>
              <a:gd name="connsiteY4" fmla="*/ 969410 h 1712260"/>
              <a:gd name="connsiteX5" fmla="*/ 421341 w 1102659"/>
              <a:gd name="connsiteY5" fmla="*/ 1642039 h 1712260"/>
              <a:gd name="connsiteX6" fmla="*/ 0 w 1102659"/>
              <a:gd name="connsiteY6" fmla="*/ 1712260 h 1712260"/>
              <a:gd name="connsiteX0" fmla="*/ 0 w 654431"/>
              <a:gd name="connsiteY0" fmla="*/ 0 h 1712260"/>
              <a:gd name="connsiteX1" fmla="*/ 421341 w 654431"/>
              <a:gd name="connsiteY1" fmla="*/ 70221 h 1712260"/>
              <a:gd name="connsiteX2" fmla="*/ 421341 w 654431"/>
              <a:gd name="connsiteY2" fmla="*/ 721391 h 1712260"/>
              <a:gd name="connsiteX3" fmla="*/ 528917 w 654431"/>
              <a:gd name="connsiteY3" fmla="*/ 809540 h 1712260"/>
              <a:gd name="connsiteX4" fmla="*/ 421341 w 654431"/>
              <a:gd name="connsiteY4" fmla="*/ 861833 h 1712260"/>
              <a:gd name="connsiteX5" fmla="*/ 421341 w 654431"/>
              <a:gd name="connsiteY5" fmla="*/ 1642039 h 1712260"/>
              <a:gd name="connsiteX6" fmla="*/ 0 w 654431"/>
              <a:gd name="connsiteY6" fmla="*/ 1712260 h 1712260"/>
              <a:gd name="connsiteX7" fmla="*/ 0 w 654431"/>
              <a:gd name="connsiteY7" fmla="*/ 0 h 1712260"/>
              <a:gd name="connsiteX0" fmla="*/ 0 w 654431"/>
              <a:gd name="connsiteY0" fmla="*/ 0 h 1712260"/>
              <a:gd name="connsiteX1" fmla="*/ 421341 w 654431"/>
              <a:gd name="connsiteY1" fmla="*/ 70221 h 1712260"/>
              <a:gd name="connsiteX2" fmla="*/ 430305 w 654431"/>
              <a:gd name="connsiteY2" fmla="*/ 586920 h 1712260"/>
              <a:gd name="connsiteX3" fmla="*/ 654424 w 654431"/>
              <a:gd name="connsiteY3" fmla="*/ 764718 h 1712260"/>
              <a:gd name="connsiteX4" fmla="*/ 439270 w 654431"/>
              <a:gd name="connsiteY4" fmla="*/ 969410 h 1712260"/>
              <a:gd name="connsiteX5" fmla="*/ 421341 w 654431"/>
              <a:gd name="connsiteY5" fmla="*/ 1642039 h 1712260"/>
              <a:gd name="connsiteX6" fmla="*/ 0 w 654431"/>
              <a:gd name="connsiteY6" fmla="*/ 1712260 h 1712260"/>
              <a:gd name="connsiteX0" fmla="*/ 0 w 692018"/>
              <a:gd name="connsiteY0" fmla="*/ 0 h 1712260"/>
              <a:gd name="connsiteX1" fmla="*/ 421341 w 692018"/>
              <a:gd name="connsiteY1" fmla="*/ 70221 h 1712260"/>
              <a:gd name="connsiteX2" fmla="*/ 421341 w 692018"/>
              <a:gd name="connsiteY2" fmla="*/ 721391 h 1712260"/>
              <a:gd name="connsiteX3" fmla="*/ 528917 w 692018"/>
              <a:gd name="connsiteY3" fmla="*/ 809540 h 1712260"/>
              <a:gd name="connsiteX4" fmla="*/ 421341 w 692018"/>
              <a:gd name="connsiteY4" fmla="*/ 861833 h 1712260"/>
              <a:gd name="connsiteX5" fmla="*/ 421341 w 692018"/>
              <a:gd name="connsiteY5" fmla="*/ 1642039 h 1712260"/>
              <a:gd name="connsiteX6" fmla="*/ 0 w 692018"/>
              <a:gd name="connsiteY6" fmla="*/ 1712260 h 1712260"/>
              <a:gd name="connsiteX7" fmla="*/ 0 w 692018"/>
              <a:gd name="connsiteY7" fmla="*/ 0 h 1712260"/>
              <a:gd name="connsiteX0" fmla="*/ 0 w 692018"/>
              <a:gd name="connsiteY0" fmla="*/ 0 h 1712260"/>
              <a:gd name="connsiteX1" fmla="*/ 421341 w 692018"/>
              <a:gd name="connsiteY1" fmla="*/ 70221 h 1712260"/>
              <a:gd name="connsiteX2" fmla="*/ 430305 w 692018"/>
              <a:gd name="connsiteY2" fmla="*/ 586920 h 1712260"/>
              <a:gd name="connsiteX3" fmla="*/ 654424 w 692018"/>
              <a:gd name="connsiteY3" fmla="*/ 764718 h 1712260"/>
              <a:gd name="connsiteX4" fmla="*/ 439270 w 692018"/>
              <a:gd name="connsiteY4" fmla="*/ 969410 h 1712260"/>
              <a:gd name="connsiteX5" fmla="*/ 421341 w 692018"/>
              <a:gd name="connsiteY5" fmla="*/ 1642039 h 1712260"/>
              <a:gd name="connsiteX6" fmla="*/ 0 w 692018"/>
              <a:gd name="connsiteY6" fmla="*/ 1712260 h 171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018" h="1712260" stroke="0" extrusionOk="0">
                <a:moveTo>
                  <a:pt x="0" y="0"/>
                </a:moveTo>
                <a:cubicBezTo>
                  <a:pt x="232700" y="0"/>
                  <a:pt x="421341" y="31439"/>
                  <a:pt x="421341" y="70221"/>
                </a:cubicBezTo>
                <a:lnTo>
                  <a:pt x="421341" y="721391"/>
                </a:lnTo>
                <a:cubicBezTo>
                  <a:pt x="421341" y="760173"/>
                  <a:pt x="950641" y="773681"/>
                  <a:pt x="528917" y="809540"/>
                </a:cubicBezTo>
                <a:cubicBezTo>
                  <a:pt x="107193" y="845399"/>
                  <a:pt x="421341" y="823051"/>
                  <a:pt x="421341" y="861833"/>
                </a:cubicBezTo>
                <a:lnTo>
                  <a:pt x="421341" y="1642039"/>
                </a:lnTo>
                <a:cubicBezTo>
                  <a:pt x="421341" y="1680821"/>
                  <a:pt x="232700" y="1712260"/>
                  <a:pt x="0" y="1712260"/>
                </a:cubicBezTo>
                <a:lnTo>
                  <a:pt x="0" y="0"/>
                </a:lnTo>
                <a:close/>
              </a:path>
              <a:path w="692018" h="1712260" fill="none">
                <a:moveTo>
                  <a:pt x="0" y="0"/>
                </a:moveTo>
                <a:cubicBezTo>
                  <a:pt x="232700" y="0"/>
                  <a:pt x="421341" y="31439"/>
                  <a:pt x="421341" y="70221"/>
                </a:cubicBezTo>
                <a:lnTo>
                  <a:pt x="430305" y="586920"/>
                </a:lnTo>
                <a:cubicBezTo>
                  <a:pt x="430305" y="625702"/>
                  <a:pt x="652930" y="700970"/>
                  <a:pt x="654424" y="764718"/>
                </a:cubicBezTo>
                <a:cubicBezTo>
                  <a:pt x="655918" y="828466"/>
                  <a:pt x="439270" y="930628"/>
                  <a:pt x="439270" y="969410"/>
                </a:cubicBezTo>
                <a:lnTo>
                  <a:pt x="421341" y="1642039"/>
                </a:lnTo>
                <a:cubicBezTo>
                  <a:pt x="421341" y="1680821"/>
                  <a:pt x="232700" y="1712260"/>
                  <a:pt x="0" y="17122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5350888" y="2136402"/>
            <a:ext cx="5887039" cy="1323439"/>
          </a:xfrm>
          <a:prstGeom prst="rect">
            <a:avLst/>
          </a:prstGeom>
        </p:spPr>
        <p:txBody>
          <a:bodyPr wrap="square">
            <a:spAutoFit/>
          </a:bodyPr>
          <a:lstStyle/>
          <a:p>
            <a:pPr marL="3200400" indent="-3200400"/>
            <a:r>
              <a:rPr lang="en-US" sz="4000" dirty="0" smtClean="0"/>
              <a:t>SWAPA – Strictly Resource Based</a:t>
            </a:r>
            <a:endParaRPr lang="en-US" sz="4000" dirty="0"/>
          </a:p>
        </p:txBody>
      </p:sp>
      <p:sp>
        <p:nvSpPr>
          <p:cNvPr id="12" name="Rectangle 11"/>
          <p:cNvSpPr/>
          <p:nvPr/>
        </p:nvSpPr>
        <p:spPr>
          <a:xfrm>
            <a:off x="143535" y="4893383"/>
            <a:ext cx="11774078" cy="584775"/>
          </a:xfrm>
          <a:prstGeom prst="rect">
            <a:avLst/>
          </a:prstGeom>
        </p:spPr>
        <p:txBody>
          <a:bodyPr wrap="square">
            <a:spAutoFit/>
          </a:bodyPr>
          <a:lstStyle/>
          <a:p>
            <a:pPr algn="ctr"/>
            <a:endParaRPr lang="en-US" sz="32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869" y="3486690"/>
            <a:ext cx="4310743" cy="32330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6313"/>
          <a:stretch/>
        </p:blipFill>
        <p:spPr>
          <a:xfrm>
            <a:off x="732261" y="4075211"/>
            <a:ext cx="5701196" cy="2723197"/>
          </a:xfrm>
          <a:prstGeom prst="rect">
            <a:avLst/>
          </a:prstGeom>
        </p:spPr>
      </p:pic>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402" y="818349"/>
            <a:ext cx="11406433" cy="6551280"/>
          </a:xfrm>
        </p:spPr>
        <p:txBody>
          <a:bodyPr>
            <a:normAutofit/>
          </a:bodyPr>
          <a:lstStyle/>
          <a:p>
            <a:pPr marL="914400" indent="-914400">
              <a:buNone/>
            </a:pPr>
            <a:r>
              <a:rPr lang="en-US" sz="2800" b="1" dirty="0" smtClean="0"/>
              <a:t>Document and/or publish results: </a:t>
            </a:r>
            <a:endParaRPr lang="en-US" sz="2800" dirty="0" smtClean="0"/>
          </a:p>
          <a:p>
            <a:pPr marL="978408" lvl="4" indent="0">
              <a:lnSpc>
                <a:spcPct val="120000"/>
              </a:lnSpc>
              <a:buNone/>
            </a:pPr>
            <a:endParaRPr lang="en-US" sz="20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6" name="Picture 5"/>
          <p:cNvPicPr>
            <a:picLocks noChangeAspect="1"/>
          </p:cNvPicPr>
          <p:nvPr/>
        </p:nvPicPr>
        <p:blipFill>
          <a:blip r:embed="rId3"/>
          <a:stretch>
            <a:fillRect/>
          </a:stretch>
        </p:blipFill>
        <p:spPr>
          <a:xfrm>
            <a:off x="2222341" y="1306286"/>
            <a:ext cx="7274567" cy="5323114"/>
          </a:xfrm>
          <a:prstGeom prst="rect">
            <a:avLst/>
          </a:prstGeom>
        </p:spPr>
      </p:pic>
      <p:sp>
        <p:nvSpPr>
          <p:cNvPr id="7" name="Title 1"/>
          <p:cNvSpPr txBox="1">
            <a:spLocks/>
          </p:cNvSpPr>
          <p:nvPr/>
        </p:nvSpPr>
        <p:spPr>
          <a:xfrm>
            <a:off x="3254830" y="96181"/>
            <a:ext cx="5861652" cy="722168"/>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b="1" dirty="0" smtClean="0">
                <a:solidFill>
                  <a:srgbClr val="047204"/>
                </a:solidFill>
              </a:rPr>
              <a:t>Resource Concerns Inventory</a:t>
            </a:r>
            <a:endParaRPr lang="en-US" b="1" dirty="0">
              <a:solidFill>
                <a:srgbClr val="047204"/>
              </a:solidFill>
            </a:endParaRPr>
          </a:p>
        </p:txBody>
      </p:sp>
    </p:spTree>
    <p:extLst>
      <p:ext uri="{BB962C8B-B14F-4D97-AF65-F5344CB8AC3E}">
        <p14:creationId xmlns:p14="http://schemas.microsoft.com/office/powerpoint/2010/main" val="196500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382001" y="4237918"/>
            <a:ext cx="3722914" cy="1656696"/>
          </a:xfrm>
          <a:prstGeom prst="rect">
            <a:avLst/>
          </a:prstGeom>
        </p:spPr>
      </p:pic>
      <p:sp>
        <p:nvSpPr>
          <p:cNvPr id="3" name="Content Placeholder 2"/>
          <p:cNvSpPr>
            <a:spLocks noGrp="1"/>
          </p:cNvSpPr>
          <p:nvPr>
            <p:ph idx="1"/>
          </p:nvPr>
        </p:nvSpPr>
        <p:spPr>
          <a:xfrm>
            <a:off x="0" y="143435"/>
            <a:ext cx="11406433" cy="6039651"/>
          </a:xfrm>
        </p:spPr>
        <p:txBody>
          <a:bodyPr>
            <a:normAutofit fontScale="92500" lnSpcReduction="10000"/>
          </a:bodyPr>
          <a:lstStyle/>
          <a:p>
            <a:pPr marL="914400" indent="-914400">
              <a:buNone/>
            </a:pPr>
            <a:r>
              <a:rPr lang="en-US" sz="4300" b="1" dirty="0" smtClean="0"/>
              <a:t>HOW/ Stepwise Process: </a:t>
            </a:r>
            <a:endParaRPr lang="en-US" sz="4300" dirty="0" smtClean="0"/>
          </a:p>
          <a:p>
            <a:pPr marL="971550" lvl="5" indent="-742950">
              <a:lnSpc>
                <a:spcPct val="120000"/>
              </a:lnSpc>
              <a:buFont typeface="+mj-lt"/>
              <a:buAutoNum type="arabicParenR" startAt="5"/>
            </a:pPr>
            <a:r>
              <a:rPr lang="en-US" sz="4200" dirty="0" smtClean="0"/>
              <a:t>Determine </a:t>
            </a:r>
            <a:r>
              <a:rPr lang="en-US" sz="4200" dirty="0"/>
              <a:t>as a </a:t>
            </a:r>
            <a:r>
              <a:rPr lang="en-US" sz="4200" dirty="0" smtClean="0"/>
              <a:t>group, with broad stakeholder input, </a:t>
            </a:r>
            <a:r>
              <a:rPr lang="en-US" sz="4200" dirty="0"/>
              <a:t>what the </a:t>
            </a:r>
            <a:r>
              <a:rPr lang="en-US" sz="4200" dirty="0" smtClean="0"/>
              <a:t>concerns and local objectives </a:t>
            </a:r>
            <a:r>
              <a:rPr lang="en-US" sz="4200" dirty="0"/>
              <a:t>are and prioritize by </a:t>
            </a:r>
            <a:r>
              <a:rPr lang="en-US" sz="4200" dirty="0" smtClean="0"/>
              <a:t>place and importance</a:t>
            </a:r>
          </a:p>
          <a:p>
            <a:pPr marL="1654175" lvl="5" indent="-284163">
              <a:lnSpc>
                <a:spcPct val="120000"/>
              </a:lnSpc>
            </a:pPr>
            <a:r>
              <a:rPr lang="en-US" sz="4200" dirty="0" smtClean="0"/>
              <a:t> </a:t>
            </a:r>
            <a:r>
              <a:rPr lang="en-US" sz="4000" dirty="0" smtClean="0"/>
              <a:t>Stake holder meetings</a:t>
            </a:r>
          </a:p>
          <a:p>
            <a:pPr marL="1654175" lvl="5" indent="-284163">
              <a:lnSpc>
                <a:spcPct val="120000"/>
              </a:lnSpc>
            </a:pPr>
            <a:r>
              <a:rPr lang="en-US" sz="4000" dirty="0" smtClean="0"/>
              <a:t> Online Community Survey (UNR/UNCE Assistance)</a:t>
            </a:r>
          </a:p>
          <a:p>
            <a:pPr marL="1828800" lvl="5" indent="-458788">
              <a:lnSpc>
                <a:spcPct val="120000"/>
              </a:lnSpc>
            </a:pPr>
            <a:r>
              <a:rPr lang="en-US" sz="4000" dirty="0" smtClean="0"/>
              <a:t>Facilitated discussions if necessary</a:t>
            </a:r>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16</a:t>
            </a:fld>
            <a:endParaRPr lang="en-US" dirty="0"/>
          </a:p>
        </p:txBody>
      </p:sp>
      <p:pic>
        <p:nvPicPr>
          <p:cNvPr id="7" name="Picture 6"/>
          <p:cNvPicPr>
            <a:picLocks noChangeAspect="1"/>
          </p:cNvPicPr>
          <p:nvPr/>
        </p:nvPicPr>
        <p:blipFill>
          <a:blip r:embed="rId4"/>
          <a:stretch>
            <a:fillRect/>
          </a:stretch>
        </p:blipFill>
        <p:spPr>
          <a:xfrm>
            <a:off x="511629" y="5323658"/>
            <a:ext cx="3058886" cy="1376499"/>
          </a:xfrm>
          <a:prstGeom prst="rect">
            <a:avLst/>
          </a:prstGeom>
        </p:spPr>
      </p:pic>
    </p:spTree>
    <p:extLst>
      <p:ext uri="{BB962C8B-B14F-4D97-AF65-F5344CB8AC3E}">
        <p14:creationId xmlns:p14="http://schemas.microsoft.com/office/powerpoint/2010/main" val="169383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5487" y="130015"/>
            <a:ext cx="7064828" cy="573533"/>
          </a:xfrm>
        </p:spPr>
        <p:txBody>
          <a:bodyPr>
            <a:normAutofit fontScale="90000"/>
          </a:bodyPr>
          <a:lstStyle/>
          <a:p>
            <a:r>
              <a:rPr lang="fr-FR" b="1" dirty="0">
                <a:solidFill>
                  <a:srgbClr val="047204"/>
                </a:solidFill>
              </a:rPr>
              <a:t>Resource </a:t>
            </a:r>
            <a:r>
              <a:rPr lang="en-US" b="1" dirty="0">
                <a:solidFill>
                  <a:srgbClr val="047204"/>
                </a:solidFill>
              </a:rPr>
              <a:t>Needs</a:t>
            </a:r>
            <a:r>
              <a:rPr lang="fr-FR" b="1" dirty="0">
                <a:solidFill>
                  <a:srgbClr val="047204"/>
                </a:solidFill>
              </a:rPr>
              <a:t> </a:t>
            </a:r>
            <a:r>
              <a:rPr lang="en-US" b="1" dirty="0" smtClean="0">
                <a:solidFill>
                  <a:srgbClr val="047204"/>
                </a:solidFill>
              </a:rPr>
              <a:t>Assessment - Process</a:t>
            </a:r>
            <a:endParaRPr lang="en-US" b="1" dirty="0"/>
          </a:p>
        </p:txBody>
      </p:sp>
      <p:sp>
        <p:nvSpPr>
          <p:cNvPr id="3" name="Content Placeholder 2"/>
          <p:cNvSpPr>
            <a:spLocks noGrp="1"/>
          </p:cNvSpPr>
          <p:nvPr>
            <p:ph idx="1"/>
          </p:nvPr>
        </p:nvSpPr>
        <p:spPr>
          <a:xfrm>
            <a:off x="410402" y="818349"/>
            <a:ext cx="11406433" cy="4624508"/>
          </a:xfrm>
        </p:spPr>
        <p:txBody>
          <a:bodyPr>
            <a:normAutofit/>
          </a:bodyPr>
          <a:lstStyle/>
          <a:p>
            <a:pPr marL="914400" indent="-914400">
              <a:buNone/>
            </a:pPr>
            <a:r>
              <a:rPr lang="en-US" sz="4400" b="1" dirty="0" smtClean="0"/>
              <a:t>HOW/ Stepwise Process: </a:t>
            </a:r>
            <a:endParaRPr lang="en-US" sz="4400" dirty="0" smtClean="0"/>
          </a:p>
          <a:p>
            <a:pPr marL="968375" lvl="5" indent="-739775">
              <a:lnSpc>
                <a:spcPct val="120000"/>
              </a:lnSpc>
              <a:spcBef>
                <a:spcPts val="0"/>
              </a:spcBef>
              <a:buFont typeface="+mj-lt"/>
              <a:buAutoNum type="arabicParenR" startAt="6"/>
            </a:pPr>
            <a:r>
              <a:rPr lang="en-US" sz="2800" b="1" dirty="0" smtClean="0"/>
              <a:t>Utilize CPPE Matrix to develop conservation practice alternatives</a:t>
            </a:r>
          </a:p>
          <a:p>
            <a:pPr marL="914400" lvl="5" indent="0">
              <a:lnSpc>
                <a:spcPct val="100000"/>
              </a:lnSpc>
              <a:buNone/>
            </a:pPr>
            <a:r>
              <a:rPr lang="en-US" sz="2800" b="1" dirty="0"/>
              <a:t>T</a:t>
            </a:r>
            <a:r>
              <a:rPr lang="en-US" sz="2800" b="1" dirty="0" smtClean="0"/>
              <a:t>hen evaluate alternatives for effect and funding potential</a:t>
            </a:r>
          </a:p>
          <a:p>
            <a:pPr marL="457200" indent="-914400">
              <a:lnSpc>
                <a:spcPct val="150000"/>
              </a:lnSpc>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17</a:t>
            </a:fld>
            <a:endParaRPr lang="en-US" dirty="0"/>
          </a:p>
        </p:txBody>
      </p:sp>
      <p:sp>
        <p:nvSpPr>
          <p:cNvPr id="5" name="TextBox 4"/>
          <p:cNvSpPr txBox="1"/>
          <p:nvPr/>
        </p:nvSpPr>
        <p:spPr>
          <a:xfrm rot="10800000" flipV="1">
            <a:off x="410402" y="5328154"/>
            <a:ext cx="11705398" cy="1384995"/>
          </a:xfrm>
          <a:prstGeom prst="rect">
            <a:avLst/>
          </a:prstGeom>
          <a:noFill/>
        </p:spPr>
        <p:txBody>
          <a:bodyPr wrap="square" rtlCol="0">
            <a:spAutoFit/>
          </a:bodyPr>
          <a:lstStyle/>
          <a:p>
            <a:pPr algn="ctr"/>
            <a:r>
              <a:rPr lang="en-US" sz="2800" b="1" dirty="0"/>
              <a:t>P</a:t>
            </a:r>
            <a:r>
              <a:rPr lang="en-US" sz="2800" b="1" dirty="0" smtClean="0"/>
              <a:t>rovides </a:t>
            </a:r>
            <a:r>
              <a:rPr lang="en-US" sz="2800" b="1" dirty="0"/>
              <a:t>the Conservation Action Plan and proposed District actions considerable weight and basis when dealing with other agencies and parties that </a:t>
            </a:r>
            <a:r>
              <a:rPr lang="en-US" sz="2800" b="1" dirty="0" smtClean="0"/>
              <a:t>may, or may not </a:t>
            </a:r>
            <a:r>
              <a:rPr lang="en-US" sz="2800" b="1" dirty="0"/>
              <a:t>agree with the Districts proposal</a:t>
            </a:r>
          </a:p>
        </p:txBody>
      </p:sp>
      <p:pic>
        <p:nvPicPr>
          <p:cNvPr id="6" name="Picture 5"/>
          <p:cNvPicPr>
            <a:picLocks noChangeAspect="1"/>
          </p:cNvPicPr>
          <p:nvPr/>
        </p:nvPicPr>
        <p:blipFill rotWithShape="1">
          <a:blip r:embed="rId3"/>
          <a:srcRect t="2064" b="10577"/>
          <a:stretch/>
        </p:blipFill>
        <p:spPr>
          <a:xfrm>
            <a:off x="3483693" y="2606024"/>
            <a:ext cx="4609472" cy="2722129"/>
          </a:xfrm>
          <a:prstGeom prst="rect">
            <a:avLst/>
          </a:prstGeom>
        </p:spPr>
      </p:pic>
    </p:spTree>
    <p:extLst>
      <p:ext uri="{BB962C8B-B14F-4D97-AF65-F5344CB8AC3E}">
        <p14:creationId xmlns:p14="http://schemas.microsoft.com/office/powerpoint/2010/main" val="27592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4746" y="244816"/>
            <a:ext cx="6977743" cy="573533"/>
          </a:xfrm>
        </p:spPr>
        <p:txBody>
          <a:bodyPr>
            <a:normAutofit fontScale="90000"/>
          </a:bodyPr>
          <a:lstStyle/>
          <a:p>
            <a:r>
              <a:rPr lang="fr-FR" b="1" dirty="0">
                <a:solidFill>
                  <a:srgbClr val="047204"/>
                </a:solidFill>
              </a:rPr>
              <a:t>Resource </a:t>
            </a:r>
            <a:r>
              <a:rPr lang="en-US" b="1" dirty="0">
                <a:solidFill>
                  <a:srgbClr val="047204"/>
                </a:solidFill>
              </a:rPr>
              <a:t>Needs</a:t>
            </a:r>
            <a:r>
              <a:rPr lang="fr-FR" b="1" dirty="0">
                <a:solidFill>
                  <a:srgbClr val="047204"/>
                </a:solidFill>
              </a:rPr>
              <a:t> </a:t>
            </a:r>
            <a:r>
              <a:rPr lang="en-US" b="1" dirty="0" smtClean="0">
                <a:solidFill>
                  <a:srgbClr val="047204"/>
                </a:solidFill>
              </a:rPr>
              <a:t>Assessment - Process</a:t>
            </a:r>
            <a:endParaRPr lang="en-US" b="1" dirty="0"/>
          </a:p>
        </p:txBody>
      </p:sp>
      <p:sp>
        <p:nvSpPr>
          <p:cNvPr id="3" name="Content Placeholder 2"/>
          <p:cNvSpPr>
            <a:spLocks noGrp="1"/>
          </p:cNvSpPr>
          <p:nvPr>
            <p:ph idx="1"/>
          </p:nvPr>
        </p:nvSpPr>
        <p:spPr>
          <a:xfrm>
            <a:off x="410402" y="818349"/>
            <a:ext cx="11406433" cy="6551280"/>
          </a:xfrm>
        </p:spPr>
        <p:txBody>
          <a:bodyPr>
            <a:normAutofit/>
          </a:bodyPr>
          <a:lstStyle/>
          <a:p>
            <a:pPr marL="914400" indent="-914400">
              <a:buNone/>
            </a:pPr>
            <a:r>
              <a:rPr lang="en-US" sz="4400" b="1" dirty="0" smtClean="0"/>
              <a:t>Document and Publish RNA: </a:t>
            </a:r>
            <a:endParaRPr lang="en-US" sz="4400" dirty="0" smtClean="0"/>
          </a:p>
          <a:p>
            <a:pPr marL="914400" lvl="5" indent="-685800">
              <a:lnSpc>
                <a:spcPct val="120000"/>
              </a:lnSpc>
              <a:spcBef>
                <a:spcPts val="0"/>
              </a:spcBef>
              <a:buFont typeface="+mj-lt"/>
              <a:buAutoNum type="arabicParenR" startAt="7"/>
            </a:pPr>
            <a:r>
              <a:rPr lang="en-US" sz="2800" dirty="0" smtClean="0"/>
              <a:t>Finalize, formally adopt, and Publish the </a:t>
            </a:r>
            <a:r>
              <a:rPr lang="en-US" sz="2800" b="1" dirty="0" smtClean="0"/>
              <a:t>Resource Needs Assessment</a:t>
            </a:r>
            <a:endParaRPr lang="en-US" sz="2800" dirty="0" smtClean="0"/>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5" name="Picture 4"/>
          <p:cNvPicPr>
            <a:picLocks noChangeAspect="1"/>
          </p:cNvPicPr>
          <p:nvPr/>
        </p:nvPicPr>
        <p:blipFill>
          <a:blip r:embed="rId3"/>
          <a:stretch>
            <a:fillRect/>
          </a:stretch>
        </p:blipFill>
        <p:spPr>
          <a:xfrm>
            <a:off x="3225935" y="2155371"/>
            <a:ext cx="5700350" cy="4474029"/>
          </a:xfrm>
          <a:prstGeom prst="rect">
            <a:avLst/>
          </a:prstGeom>
        </p:spPr>
      </p:pic>
    </p:spTree>
    <p:extLst>
      <p:ext uri="{BB962C8B-B14F-4D97-AF65-F5344CB8AC3E}">
        <p14:creationId xmlns:p14="http://schemas.microsoft.com/office/powerpoint/2010/main" val="401179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7257" y="130015"/>
            <a:ext cx="7043057" cy="688334"/>
          </a:xfrm>
        </p:spPr>
        <p:txBody>
          <a:bodyPr>
            <a:normAutofit fontScale="90000"/>
          </a:bodyPr>
          <a:lstStyle/>
          <a:p>
            <a:r>
              <a:rPr lang="fr-FR" b="1" dirty="0">
                <a:solidFill>
                  <a:srgbClr val="047204"/>
                </a:solidFill>
              </a:rPr>
              <a:t>Resource </a:t>
            </a:r>
            <a:r>
              <a:rPr lang="en-US" b="1" dirty="0">
                <a:solidFill>
                  <a:srgbClr val="047204"/>
                </a:solidFill>
              </a:rPr>
              <a:t>Needs</a:t>
            </a:r>
            <a:r>
              <a:rPr lang="fr-FR" b="1" dirty="0">
                <a:solidFill>
                  <a:srgbClr val="047204"/>
                </a:solidFill>
              </a:rPr>
              <a:t> </a:t>
            </a:r>
            <a:r>
              <a:rPr lang="en-US" b="1" dirty="0" smtClean="0">
                <a:solidFill>
                  <a:srgbClr val="047204"/>
                </a:solidFill>
              </a:rPr>
              <a:t>Assessment - Process</a:t>
            </a:r>
            <a:endParaRPr lang="en-US" b="1" dirty="0"/>
          </a:p>
        </p:txBody>
      </p:sp>
      <p:sp>
        <p:nvSpPr>
          <p:cNvPr id="3" name="Content Placeholder 2"/>
          <p:cNvSpPr>
            <a:spLocks noGrp="1"/>
          </p:cNvSpPr>
          <p:nvPr>
            <p:ph idx="1"/>
          </p:nvPr>
        </p:nvSpPr>
        <p:spPr>
          <a:xfrm>
            <a:off x="410402" y="1242893"/>
            <a:ext cx="11406433" cy="5386508"/>
          </a:xfrm>
        </p:spPr>
        <p:txBody>
          <a:bodyPr>
            <a:normAutofit fontScale="70000" lnSpcReduction="20000"/>
          </a:bodyPr>
          <a:lstStyle/>
          <a:p>
            <a:pPr marL="914400" indent="-914400">
              <a:buNone/>
            </a:pPr>
            <a:r>
              <a:rPr lang="en-US" sz="4000" b="1" dirty="0" smtClean="0"/>
              <a:t>HOW/ Stepwise Process: </a:t>
            </a:r>
            <a:endParaRPr lang="en-US" sz="4000" dirty="0" smtClean="0"/>
          </a:p>
          <a:p>
            <a:pPr marL="978408" lvl="4" indent="0">
              <a:lnSpc>
                <a:spcPct val="120000"/>
              </a:lnSpc>
              <a:buNone/>
            </a:pPr>
            <a:endParaRPr lang="en-US" sz="2000" b="1" dirty="0"/>
          </a:p>
          <a:p>
            <a:pPr marL="971550" lvl="5" indent="-742950">
              <a:lnSpc>
                <a:spcPct val="120000"/>
              </a:lnSpc>
              <a:buFont typeface="+mj-lt"/>
              <a:buAutoNum type="arabicParenR" startAt="8"/>
            </a:pPr>
            <a:r>
              <a:rPr lang="en-US" sz="4200" dirty="0" smtClean="0"/>
              <a:t>Develop </a:t>
            </a:r>
            <a:r>
              <a:rPr lang="en-US" sz="4200" b="1" dirty="0" smtClean="0"/>
              <a:t>Conservation Action Plan </a:t>
            </a:r>
            <a:r>
              <a:rPr lang="en-US" sz="4200" dirty="0" smtClean="0"/>
              <a:t>- to </a:t>
            </a:r>
            <a:r>
              <a:rPr lang="en-US" sz="4200" dirty="0"/>
              <a:t>manage resources for sustained use and productivity </a:t>
            </a:r>
            <a:r>
              <a:rPr lang="en-US" sz="4200" dirty="0" smtClean="0"/>
              <a:t>considering </a:t>
            </a:r>
            <a:r>
              <a:rPr lang="en-US" sz="4200" dirty="0"/>
              <a:t>economic and social needs of the local </a:t>
            </a:r>
            <a:r>
              <a:rPr lang="en-US" sz="4200" dirty="0" smtClean="0"/>
              <a:t>community</a:t>
            </a:r>
          </a:p>
          <a:p>
            <a:pPr marL="1600200" lvl="5" indent="-228600">
              <a:lnSpc>
                <a:spcPct val="120000"/>
              </a:lnSpc>
            </a:pPr>
            <a:r>
              <a:rPr lang="en-US" sz="4200" dirty="0" smtClean="0"/>
              <a:t>Using all resource information gathered in process</a:t>
            </a:r>
          </a:p>
          <a:p>
            <a:pPr marL="1600200" lvl="5" indent="-228600">
              <a:lnSpc>
                <a:spcPct val="120000"/>
              </a:lnSpc>
            </a:pPr>
            <a:r>
              <a:rPr lang="en-US" sz="4200" dirty="0" smtClean="0"/>
              <a:t>Utilize Stakeholder Online Survey for choosing objectives and priorities</a:t>
            </a:r>
          </a:p>
          <a:p>
            <a:pPr marL="1600200" lvl="5" indent="-228600">
              <a:lnSpc>
                <a:spcPct val="120000"/>
              </a:lnSpc>
            </a:pPr>
            <a:r>
              <a:rPr lang="en-US" sz="4200" dirty="0" smtClean="0"/>
              <a:t>Utilize CPPE developed alternatives for conservation actions</a:t>
            </a:r>
          </a:p>
          <a:p>
            <a:pPr marL="1600200" lvl="5" indent="-228600">
              <a:lnSpc>
                <a:spcPct val="120000"/>
              </a:lnSpc>
            </a:pPr>
            <a:r>
              <a:rPr lang="en-US" sz="4200" dirty="0" smtClean="0"/>
              <a:t>Utilize Conservation Action Plan for Locally Led Conservation</a:t>
            </a:r>
            <a:endParaRPr lang="en-US" sz="4200" dirty="0"/>
          </a:p>
          <a:p>
            <a:pPr lvl="5">
              <a:lnSpc>
                <a:spcPct val="120000"/>
              </a:lnSpc>
            </a:pPr>
            <a:endParaRPr lang="en-US" sz="2000" dirty="0" smtClean="0"/>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7083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2</a:t>
            </a:fld>
            <a:endParaRPr lang="en-US" dirty="0"/>
          </a:p>
        </p:txBody>
      </p:sp>
      <p:pic>
        <p:nvPicPr>
          <p:cNvPr id="5" name="Picture 4"/>
          <p:cNvPicPr>
            <a:picLocks noChangeAspect="1"/>
          </p:cNvPicPr>
          <p:nvPr/>
        </p:nvPicPr>
        <p:blipFill>
          <a:blip r:embed="rId3"/>
          <a:stretch>
            <a:fillRect/>
          </a:stretch>
        </p:blipFill>
        <p:spPr>
          <a:xfrm>
            <a:off x="2949537" y="2321371"/>
            <a:ext cx="5944115" cy="3377477"/>
          </a:xfrm>
          <a:prstGeom prst="rect">
            <a:avLst/>
          </a:prstGeom>
        </p:spPr>
      </p:pic>
      <p:sp>
        <p:nvSpPr>
          <p:cNvPr id="7" name="Rectangle 6"/>
          <p:cNvSpPr/>
          <p:nvPr/>
        </p:nvSpPr>
        <p:spPr>
          <a:xfrm>
            <a:off x="410402" y="5657671"/>
            <a:ext cx="11395773" cy="1200329"/>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Like an architectural keystone, </a:t>
            </a:r>
            <a:r>
              <a:rPr lang="en-US" sz="2400" b="1" dirty="0" smtClean="0">
                <a:latin typeface="Times New Roman" panose="02020603050405020304" pitchFamily="18" charset="0"/>
                <a:ea typeface="Times New Roman" panose="02020603050405020304" pitchFamily="18" charset="0"/>
              </a:rPr>
              <a:t>RCI, RNA and CAP forms </a:t>
            </a:r>
            <a:r>
              <a:rPr lang="en-US" sz="2400" b="1" dirty="0">
                <a:latin typeface="Times New Roman" panose="02020603050405020304" pitchFamily="18" charset="0"/>
                <a:ea typeface="Times New Roman" panose="02020603050405020304" pitchFamily="18" charset="0"/>
              </a:rPr>
              <a:t>the keystone that will allow </a:t>
            </a:r>
            <a:r>
              <a:rPr lang="en-US" sz="2400" b="1" dirty="0" smtClean="0">
                <a:latin typeface="Times New Roman" panose="02020603050405020304" pitchFamily="18" charset="0"/>
                <a:ea typeface="Times New Roman" panose="02020603050405020304" pitchFamily="18" charset="0"/>
              </a:rPr>
              <a:t>CD’s </a:t>
            </a:r>
            <a:r>
              <a:rPr lang="en-US" sz="2400" b="1" dirty="0">
                <a:latin typeface="Times New Roman" panose="02020603050405020304" pitchFamily="18" charset="0"/>
                <a:ea typeface="Times New Roman" panose="02020603050405020304" pitchFamily="18" charset="0"/>
              </a:rPr>
              <a:t>to “bear weight” and be “</a:t>
            </a:r>
            <a:r>
              <a:rPr lang="en-US" sz="2400" b="1" dirty="0" smtClean="0">
                <a:latin typeface="Times New Roman" panose="02020603050405020304" pitchFamily="18" charset="0"/>
                <a:ea typeface="Times New Roman" panose="02020603050405020304" pitchFamily="18" charset="0"/>
              </a:rPr>
              <a:t>self-supporting,”  becoming the Keystone Entities for</a:t>
            </a:r>
          </a:p>
          <a:p>
            <a:pPr marL="2974975"/>
            <a:r>
              <a:rPr lang="en-US" sz="2400" b="1" dirty="0" smtClean="0">
                <a:latin typeface="Times New Roman" panose="02020603050405020304" pitchFamily="18" charset="0"/>
                <a:ea typeface="Times New Roman" panose="02020603050405020304" pitchFamily="18" charset="0"/>
              </a:rPr>
              <a:t> Locally </a:t>
            </a:r>
            <a:r>
              <a:rPr lang="en-US" sz="2400" b="1" dirty="0">
                <a:latin typeface="Times New Roman" panose="02020603050405020304" pitchFamily="18" charset="0"/>
                <a:ea typeface="Times New Roman" panose="02020603050405020304" pitchFamily="18" charset="0"/>
              </a:rPr>
              <a:t>L</a:t>
            </a:r>
            <a:r>
              <a:rPr lang="en-US" sz="2400" b="1" dirty="0" smtClean="0">
                <a:latin typeface="Times New Roman" panose="02020603050405020304" pitchFamily="18" charset="0"/>
                <a:ea typeface="Times New Roman" panose="02020603050405020304" pitchFamily="18" charset="0"/>
              </a:rPr>
              <a:t>ed Conservation in Nevada</a:t>
            </a:r>
            <a:endParaRPr lang="en-US" sz="2400" b="1" dirty="0"/>
          </a:p>
        </p:txBody>
      </p:sp>
      <p:graphicFrame>
        <p:nvGraphicFramePr>
          <p:cNvPr id="10" name="Diagram 9"/>
          <p:cNvGraphicFramePr/>
          <p:nvPr>
            <p:extLst>
              <p:ext uri="{D42A27DB-BD31-4B8C-83A1-F6EECF244321}">
                <p14:modId xmlns:p14="http://schemas.microsoft.com/office/powerpoint/2010/main" val="2350310256"/>
              </p:ext>
            </p:extLst>
          </p:nvPr>
        </p:nvGraphicFramePr>
        <p:xfrm>
          <a:off x="3426106" y="0"/>
          <a:ext cx="5092861" cy="21752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2" name="Straight Connector 11"/>
          <p:cNvCxnSpPr/>
          <p:nvPr/>
        </p:nvCxnSpPr>
        <p:spPr>
          <a:xfrm>
            <a:off x="3958542" y="2302994"/>
            <a:ext cx="2013994" cy="679990"/>
          </a:xfrm>
          <a:prstGeom prst="line">
            <a:avLst/>
          </a:prstGeom>
          <a:ln w="50800">
            <a:solidFill>
              <a:srgbClr val="0472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972536" y="2279064"/>
            <a:ext cx="1974200" cy="703482"/>
          </a:xfrm>
          <a:prstGeom prst="line">
            <a:avLst/>
          </a:prstGeom>
          <a:ln w="50800">
            <a:solidFill>
              <a:srgbClr val="047204"/>
            </a:solidFill>
          </a:ln>
        </p:spPr>
        <p:style>
          <a:lnRef idx="1">
            <a:schemeClr val="accent1"/>
          </a:lnRef>
          <a:fillRef idx="0">
            <a:schemeClr val="accent1"/>
          </a:fillRef>
          <a:effectRef idx="0">
            <a:schemeClr val="accent1"/>
          </a:effectRef>
          <a:fontRef idx="minor">
            <a:schemeClr val="tx1"/>
          </a:fontRef>
        </p:style>
      </p:cxnSp>
      <p:sp>
        <p:nvSpPr>
          <p:cNvPr id="36" name="Trapezoid 35"/>
          <p:cNvSpPr/>
          <p:nvPr/>
        </p:nvSpPr>
        <p:spPr>
          <a:xfrm rot="10800000">
            <a:off x="5460720" y="2665648"/>
            <a:ext cx="955643" cy="791896"/>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36"/>
          <p:cNvSpPr/>
          <p:nvPr/>
        </p:nvSpPr>
        <p:spPr>
          <a:xfrm>
            <a:off x="5253328" y="4247575"/>
            <a:ext cx="1943660" cy="789388"/>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67412" y="4657606"/>
            <a:ext cx="2738250" cy="1077218"/>
          </a:xfrm>
          <a:prstGeom prst="rect">
            <a:avLst/>
          </a:prstGeom>
        </p:spPr>
        <p:txBody>
          <a:bodyPr wrap="none">
            <a:spAutoFit/>
          </a:bodyPr>
          <a:lstStyle/>
          <a:p>
            <a:pPr algn="ctr"/>
            <a:r>
              <a:rPr lang="en-US" sz="3200" b="1" dirty="0">
                <a:latin typeface="Times New Roman" panose="02020603050405020304" pitchFamily="18" charset="0"/>
                <a:ea typeface="Times New Roman" panose="02020603050405020304" pitchFamily="18" charset="0"/>
              </a:rPr>
              <a:t>Locally </a:t>
            </a:r>
            <a:r>
              <a:rPr lang="en-US" sz="3200" b="1" dirty="0" smtClean="0">
                <a:latin typeface="Times New Roman" panose="02020603050405020304" pitchFamily="18" charset="0"/>
                <a:ea typeface="Times New Roman" panose="02020603050405020304" pitchFamily="18" charset="0"/>
              </a:rPr>
              <a:t>Led</a:t>
            </a:r>
          </a:p>
          <a:p>
            <a:pPr algn="ctr"/>
            <a:r>
              <a:rPr lang="en-US" sz="3200" b="1" dirty="0" smtClean="0">
                <a:latin typeface="Times New Roman" panose="02020603050405020304" pitchFamily="18" charset="0"/>
                <a:ea typeface="Times New Roman" panose="02020603050405020304" pitchFamily="18" charset="0"/>
              </a:rPr>
              <a:t>Conservation </a:t>
            </a:r>
            <a:endParaRPr lang="en-US" sz="3200" dirty="0"/>
          </a:p>
        </p:txBody>
      </p:sp>
      <p:sp>
        <p:nvSpPr>
          <p:cNvPr id="38" name="TextBox 37"/>
          <p:cNvSpPr txBox="1"/>
          <p:nvPr/>
        </p:nvSpPr>
        <p:spPr>
          <a:xfrm>
            <a:off x="5382439" y="4260890"/>
            <a:ext cx="1226746" cy="400110"/>
          </a:xfrm>
          <a:prstGeom prst="rect">
            <a:avLst/>
          </a:prstGeom>
          <a:noFill/>
        </p:spPr>
        <p:txBody>
          <a:bodyPr wrap="none" rtlCol="0">
            <a:spAutoFit/>
          </a:bodyPr>
          <a:lstStyle/>
          <a:p>
            <a:r>
              <a:rPr lang="en-US" sz="2000" b="1" dirty="0" smtClean="0"/>
              <a:t>Keystone</a:t>
            </a:r>
            <a:endParaRPr lang="en-US" sz="2000" b="1" dirty="0"/>
          </a:p>
        </p:txBody>
      </p:sp>
      <p:sp>
        <p:nvSpPr>
          <p:cNvPr id="26" name="TextBox 25"/>
          <p:cNvSpPr txBox="1"/>
          <p:nvPr/>
        </p:nvSpPr>
        <p:spPr>
          <a:xfrm>
            <a:off x="5579808" y="2802807"/>
            <a:ext cx="771943" cy="461665"/>
          </a:xfrm>
          <a:prstGeom prst="rect">
            <a:avLst/>
          </a:prstGeom>
          <a:noFill/>
        </p:spPr>
        <p:txBody>
          <a:bodyPr wrap="none" rtlCol="0">
            <a:spAutoFit/>
          </a:bodyPr>
          <a:lstStyle/>
          <a:p>
            <a:r>
              <a:rPr lang="en-US" sz="2400" b="1" dirty="0" smtClean="0"/>
              <a:t>CD’s</a:t>
            </a:r>
            <a:endParaRPr lang="en-US" sz="2400" b="1" dirty="0"/>
          </a:p>
        </p:txBody>
      </p:sp>
    </p:spTree>
    <p:extLst>
      <p:ext uri="{BB962C8B-B14F-4D97-AF65-F5344CB8AC3E}">
        <p14:creationId xmlns:p14="http://schemas.microsoft.com/office/powerpoint/2010/main" val="40256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20</a:t>
            </a:fld>
            <a:endParaRPr lang="en-US" dirty="0"/>
          </a:p>
        </p:txBody>
      </p:sp>
      <p:sp>
        <p:nvSpPr>
          <p:cNvPr id="10" name="Rectangle 9"/>
          <p:cNvSpPr/>
          <p:nvPr/>
        </p:nvSpPr>
        <p:spPr>
          <a:xfrm>
            <a:off x="205201" y="1031155"/>
            <a:ext cx="11212285" cy="1569660"/>
          </a:xfrm>
          <a:prstGeom prst="rect">
            <a:avLst/>
          </a:prstGeom>
        </p:spPr>
        <p:txBody>
          <a:bodyPr wrap="square">
            <a:spAutoFit/>
          </a:bodyPr>
          <a:lstStyle/>
          <a:p>
            <a:pPr marL="798513" indent="-509588">
              <a:spcAft>
                <a:spcPts val="1200"/>
              </a:spcAft>
              <a:buFont typeface="Wingdings" panose="05000000000000000000" pitchFamily="2" charset="2"/>
              <a:buChar char="Ø"/>
            </a:pPr>
            <a:r>
              <a:rPr lang="en-US" sz="3200" dirty="0" smtClean="0">
                <a:solidFill>
                  <a:schemeClr val="tx2"/>
                </a:solidFill>
                <a:latin typeface="Arial" panose="020B0604020202020204" pitchFamily="34" charset="0"/>
              </a:rPr>
              <a:t>Documents </a:t>
            </a:r>
            <a:r>
              <a:rPr lang="en-US" sz="3200" dirty="0">
                <a:solidFill>
                  <a:schemeClr val="tx2"/>
                </a:solidFill>
                <a:latin typeface="Arial" panose="020B0604020202020204" pitchFamily="34" charset="0"/>
              </a:rPr>
              <a:t>decisions and time schedules, identifies priorities, sets goals, and identifies Government and nongovernment programs to meet those </a:t>
            </a:r>
            <a:r>
              <a:rPr lang="en-US" sz="3200" dirty="0" smtClean="0">
                <a:solidFill>
                  <a:schemeClr val="tx2"/>
                </a:solidFill>
                <a:latin typeface="Arial" panose="020B0604020202020204" pitchFamily="34" charset="0"/>
              </a:rPr>
              <a:t>needs</a:t>
            </a:r>
            <a:r>
              <a:rPr lang="en-US" sz="3200" dirty="0" smtClean="0">
                <a:solidFill>
                  <a:schemeClr val="tx2"/>
                </a:solidFill>
                <a:latin typeface="Arial" panose="020B0604020202020204" pitchFamily="34" charset="0"/>
              </a:rPr>
              <a:t>.</a:t>
            </a:r>
            <a:endParaRPr lang="en-US" sz="3200" dirty="0" smtClean="0">
              <a:solidFill>
                <a:schemeClr val="tx2"/>
              </a:solidFill>
              <a:latin typeface="Arial" panose="020B0604020202020204" pitchFamily="34" charset="0"/>
            </a:endParaRPr>
          </a:p>
        </p:txBody>
      </p:sp>
      <p:sp>
        <p:nvSpPr>
          <p:cNvPr id="12" name="Rectangle 11"/>
          <p:cNvSpPr/>
          <p:nvPr/>
        </p:nvSpPr>
        <p:spPr>
          <a:xfrm>
            <a:off x="2241532" y="228991"/>
            <a:ext cx="6404510" cy="707886"/>
          </a:xfrm>
          <a:prstGeom prst="rect">
            <a:avLst/>
          </a:prstGeom>
        </p:spPr>
        <p:txBody>
          <a:bodyPr wrap="none">
            <a:spAutoFit/>
          </a:bodyPr>
          <a:lstStyle/>
          <a:p>
            <a:r>
              <a:rPr lang="en-US" sz="4000" b="1" dirty="0">
                <a:solidFill>
                  <a:srgbClr val="047204"/>
                </a:solidFill>
                <a:latin typeface="Arial,Bold"/>
              </a:rPr>
              <a:t>Conservation Action Plan</a:t>
            </a:r>
            <a:endParaRPr lang="en-US" sz="4000" dirty="0">
              <a:solidFill>
                <a:srgbClr val="047204"/>
              </a:solidFill>
            </a:endParaRPr>
          </a:p>
        </p:txBody>
      </p:sp>
      <p:pic>
        <p:nvPicPr>
          <p:cNvPr id="6" name="Picture 5"/>
          <p:cNvPicPr>
            <a:picLocks noChangeAspect="1"/>
          </p:cNvPicPr>
          <p:nvPr/>
        </p:nvPicPr>
        <p:blipFill>
          <a:blip r:embed="rId3"/>
          <a:stretch>
            <a:fillRect/>
          </a:stretch>
        </p:blipFill>
        <p:spPr>
          <a:xfrm>
            <a:off x="2802515" y="2616354"/>
            <a:ext cx="5843527" cy="41273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2787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sp>
        <p:nvSpPr>
          <p:cNvPr id="6" name="Rectangle 5"/>
          <p:cNvSpPr/>
          <p:nvPr/>
        </p:nvSpPr>
        <p:spPr>
          <a:xfrm>
            <a:off x="1023109" y="177043"/>
            <a:ext cx="9497601" cy="707886"/>
          </a:xfrm>
          <a:prstGeom prst="rect">
            <a:avLst/>
          </a:prstGeom>
        </p:spPr>
        <p:txBody>
          <a:bodyPr wrap="none">
            <a:spAutoFit/>
          </a:bodyPr>
          <a:lstStyle/>
          <a:p>
            <a:pPr marL="914400" indent="-914400" algn="ctr">
              <a:buNone/>
            </a:pPr>
            <a:r>
              <a:rPr lang="en-US" sz="4000" b="1" dirty="0"/>
              <a:t>Become the Keystone Conservation Entity</a:t>
            </a:r>
            <a:endParaRPr lang="en-US" sz="4000" dirty="0"/>
          </a:p>
        </p:txBody>
      </p:sp>
      <p:pic>
        <p:nvPicPr>
          <p:cNvPr id="7" name="Picture 6"/>
          <p:cNvPicPr>
            <a:picLocks noChangeAspect="1"/>
          </p:cNvPicPr>
          <p:nvPr/>
        </p:nvPicPr>
        <p:blipFill>
          <a:blip r:embed="rId3"/>
          <a:stretch>
            <a:fillRect/>
          </a:stretch>
        </p:blipFill>
        <p:spPr>
          <a:xfrm>
            <a:off x="8692586" y="4788604"/>
            <a:ext cx="3499413" cy="1988385"/>
          </a:xfrm>
          <a:prstGeom prst="rect">
            <a:avLst/>
          </a:prstGeom>
          <a:effectLst>
            <a:softEdge rad="63500"/>
          </a:effectLst>
        </p:spPr>
      </p:pic>
      <p:sp>
        <p:nvSpPr>
          <p:cNvPr id="3" name="Content Placeholder 2"/>
          <p:cNvSpPr>
            <a:spLocks noGrp="1"/>
          </p:cNvSpPr>
          <p:nvPr>
            <p:ph idx="1"/>
          </p:nvPr>
        </p:nvSpPr>
        <p:spPr>
          <a:xfrm>
            <a:off x="-128096" y="884929"/>
            <a:ext cx="11406433" cy="5811051"/>
          </a:xfrm>
        </p:spPr>
        <p:txBody>
          <a:bodyPr>
            <a:normAutofit fontScale="85000" lnSpcReduction="20000"/>
          </a:bodyPr>
          <a:lstStyle/>
          <a:p>
            <a:pPr marL="685800" lvl="5" indent="-460375">
              <a:lnSpc>
                <a:spcPct val="120000"/>
              </a:lnSpc>
              <a:spcBef>
                <a:spcPts val="1200"/>
              </a:spcBef>
              <a:buFont typeface="+mj-lt"/>
              <a:buAutoNum type="arabicParenR" startAt="9"/>
            </a:pPr>
            <a:r>
              <a:rPr lang="en-US" sz="4200" dirty="0" smtClean="0"/>
              <a:t>Use </a:t>
            </a:r>
            <a:r>
              <a:rPr lang="en-US" sz="4200" dirty="0" smtClean="0"/>
              <a:t>Resource Concerns Inventory, Needs Assessment, and Conservation Action plan to inform:</a:t>
            </a:r>
          </a:p>
          <a:p>
            <a:pPr marL="1377950" lvl="5" indent="-228600">
              <a:lnSpc>
                <a:spcPct val="120000"/>
              </a:lnSpc>
            </a:pPr>
            <a:r>
              <a:rPr lang="en-US" sz="4200" dirty="0" smtClean="0"/>
              <a:t>STAC process to prioritize NRCS funding and projects  in the District</a:t>
            </a:r>
          </a:p>
          <a:p>
            <a:pPr marL="1377950" lvl="5" indent="-228600">
              <a:lnSpc>
                <a:spcPct val="120000"/>
              </a:lnSpc>
            </a:pPr>
            <a:r>
              <a:rPr lang="en-US" sz="4200" dirty="0" smtClean="0"/>
              <a:t>Ensure </a:t>
            </a:r>
            <a:r>
              <a:rPr lang="en-US" sz="4200" dirty="0"/>
              <a:t>that conservation programs address the most important local resource </a:t>
            </a:r>
            <a:r>
              <a:rPr lang="en-US" sz="4200" dirty="0" smtClean="0"/>
              <a:t>needs acceptable to community objectives</a:t>
            </a:r>
          </a:p>
          <a:p>
            <a:pPr marL="1423988" lvl="5" indent="-228600">
              <a:lnSpc>
                <a:spcPct val="120000"/>
              </a:lnSpc>
            </a:pPr>
            <a:r>
              <a:rPr lang="en-US" sz="4200" dirty="0" smtClean="0"/>
              <a:t>Provides foundation for </a:t>
            </a:r>
            <a:r>
              <a:rPr lang="en-US" sz="4200" dirty="0" smtClean="0"/>
              <a:t>conservation</a:t>
            </a:r>
          </a:p>
          <a:p>
            <a:pPr marL="1319213" lvl="5" indent="0">
              <a:lnSpc>
                <a:spcPct val="120000"/>
              </a:lnSpc>
              <a:buNone/>
            </a:pPr>
            <a:r>
              <a:rPr lang="en-US" sz="4200" dirty="0" smtClean="0"/>
              <a:t> </a:t>
            </a:r>
            <a:r>
              <a:rPr lang="en-US" sz="4200" dirty="0" smtClean="0"/>
              <a:t>actions and management of </a:t>
            </a:r>
            <a:r>
              <a:rPr lang="en-US" sz="4200" dirty="0" smtClean="0"/>
              <a:t>resources </a:t>
            </a:r>
            <a:endParaRPr lang="en-US" sz="2000" dirty="0" smtClean="0"/>
          </a:p>
          <a:p>
            <a:pPr marL="457200" indent="-914400">
              <a:buNone/>
            </a:pPr>
            <a:r>
              <a:rPr lang="en-US" dirty="0"/>
              <a:t>	</a:t>
            </a:r>
            <a:endParaRPr lang="en-US" sz="2000" dirty="0" smtClean="0"/>
          </a:p>
        </p:txBody>
      </p:sp>
    </p:spTree>
    <p:extLst>
      <p:ext uri="{BB962C8B-B14F-4D97-AF65-F5344CB8AC3E}">
        <p14:creationId xmlns:p14="http://schemas.microsoft.com/office/powerpoint/2010/main" val="145386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22</a:t>
            </a:fld>
            <a:endParaRPr lang="en-US" dirty="0"/>
          </a:p>
        </p:txBody>
      </p:sp>
      <p:sp>
        <p:nvSpPr>
          <p:cNvPr id="7" name="Rectangle 6"/>
          <p:cNvSpPr/>
          <p:nvPr/>
        </p:nvSpPr>
        <p:spPr>
          <a:xfrm>
            <a:off x="834945" y="2773577"/>
            <a:ext cx="10921627" cy="2308324"/>
          </a:xfrm>
          <a:prstGeom prst="rect">
            <a:avLst/>
          </a:prstGeom>
        </p:spPr>
        <p:txBody>
          <a:bodyPr wrap="square">
            <a:spAutoFit/>
          </a:bodyPr>
          <a:lstStyle/>
          <a:p>
            <a:pPr marL="457200" indent="-457200">
              <a:buFont typeface="Wingdings" panose="05000000000000000000" pitchFamily="2" charset="2"/>
              <a:buChar char="Ø"/>
            </a:pPr>
            <a:r>
              <a:rPr lang="en-US" sz="2400" dirty="0">
                <a:solidFill>
                  <a:schemeClr val="tx2"/>
                </a:solidFill>
                <a:latin typeface="Arial" panose="020B0604020202020204" pitchFamily="34" charset="0"/>
              </a:rPr>
              <a:t>USDA seeks input from State </a:t>
            </a:r>
            <a:r>
              <a:rPr lang="en-US" sz="2400" dirty="0" smtClean="0">
                <a:solidFill>
                  <a:schemeClr val="tx2"/>
                </a:solidFill>
                <a:latin typeface="Arial" panose="020B0604020202020204" pitchFamily="34" charset="0"/>
              </a:rPr>
              <a:t>Technical Committees </a:t>
            </a:r>
            <a:r>
              <a:rPr lang="en-US" sz="2400" dirty="0">
                <a:solidFill>
                  <a:schemeClr val="tx2"/>
                </a:solidFill>
                <a:latin typeface="Arial" panose="020B0604020202020204" pitchFamily="34" charset="0"/>
              </a:rPr>
              <a:t>and local working groups </a:t>
            </a:r>
            <a:r>
              <a:rPr lang="en-US" sz="2400" dirty="0" smtClean="0">
                <a:solidFill>
                  <a:schemeClr val="tx2"/>
                </a:solidFill>
                <a:latin typeface="Arial" panose="020B0604020202020204" pitchFamily="34" charset="0"/>
              </a:rPr>
              <a:t>on State </a:t>
            </a:r>
            <a:r>
              <a:rPr lang="en-US" sz="2400" dirty="0">
                <a:solidFill>
                  <a:schemeClr val="tx2"/>
                </a:solidFill>
                <a:latin typeface="Arial" panose="020B0604020202020204" pitchFamily="34" charset="0"/>
              </a:rPr>
              <a:t>and local conservation </a:t>
            </a:r>
            <a:r>
              <a:rPr lang="en-US" sz="2400" dirty="0" smtClean="0">
                <a:solidFill>
                  <a:schemeClr val="tx2"/>
                </a:solidFill>
                <a:latin typeface="Arial" panose="020B0604020202020204" pitchFamily="34" charset="0"/>
              </a:rPr>
              <a:t>program delivery.</a:t>
            </a:r>
          </a:p>
          <a:p>
            <a:endParaRPr lang="en-US" sz="2400" dirty="0">
              <a:solidFill>
                <a:schemeClr val="tx2"/>
              </a:solidFill>
              <a:latin typeface="Arial" panose="020B0604020202020204" pitchFamily="34" charset="0"/>
            </a:endParaRPr>
          </a:p>
          <a:p>
            <a:pPr marL="457200" indent="-457200">
              <a:buFont typeface="Wingdings" panose="05000000000000000000" pitchFamily="2" charset="2"/>
              <a:buChar char="Ø"/>
            </a:pPr>
            <a:r>
              <a:rPr lang="en-US" sz="2400" dirty="0" smtClean="0">
                <a:solidFill>
                  <a:schemeClr val="tx2"/>
                </a:solidFill>
                <a:latin typeface="Arial" panose="020B0604020202020204" pitchFamily="34" charset="0"/>
                <a:cs typeface="Arial" panose="020B0604020202020204" pitchFamily="34" charset="0"/>
              </a:rPr>
              <a:t>The </a:t>
            </a:r>
            <a:r>
              <a:rPr lang="en-US" sz="2400" dirty="0">
                <a:solidFill>
                  <a:schemeClr val="tx2"/>
                </a:solidFill>
                <a:latin typeface="Arial" panose="020B0604020202020204" pitchFamily="34" charset="0"/>
                <a:cs typeface="Arial" panose="020B0604020202020204" pitchFamily="34" charset="0"/>
              </a:rPr>
              <a:t>State Conservationist considers </a:t>
            </a:r>
            <a:r>
              <a:rPr lang="en-US" sz="2400" dirty="0" smtClean="0">
                <a:solidFill>
                  <a:schemeClr val="tx2"/>
                </a:solidFill>
                <a:latin typeface="Arial" panose="020B0604020202020204" pitchFamily="34" charset="0"/>
                <a:cs typeface="Arial" panose="020B0604020202020204" pitchFamily="34" charset="0"/>
              </a:rPr>
              <a:t>the recommendations </a:t>
            </a:r>
            <a:r>
              <a:rPr lang="en-US" sz="2400" dirty="0">
                <a:solidFill>
                  <a:schemeClr val="tx2"/>
                </a:solidFill>
                <a:latin typeface="Arial" panose="020B0604020202020204" pitchFamily="34" charset="0"/>
                <a:cs typeface="Arial" panose="020B0604020202020204" pitchFamily="34" charset="0"/>
              </a:rPr>
              <a:t>from the State </a:t>
            </a:r>
            <a:r>
              <a:rPr lang="en-US" sz="2400" dirty="0" smtClean="0">
                <a:solidFill>
                  <a:schemeClr val="tx2"/>
                </a:solidFill>
                <a:latin typeface="Arial" panose="020B0604020202020204" pitchFamily="34" charset="0"/>
                <a:cs typeface="Arial" panose="020B0604020202020204" pitchFamily="34" charset="0"/>
              </a:rPr>
              <a:t>Technical Committee</a:t>
            </a:r>
            <a:r>
              <a:rPr lang="en-US" sz="2400" dirty="0">
                <a:solidFill>
                  <a:schemeClr val="tx2"/>
                </a:solidFill>
                <a:latin typeface="Arial" panose="020B0604020202020204" pitchFamily="34" charset="0"/>
                <a:cs typeface="Arial" panose="020B0604020202020204" pitchFamily="34" charset="0"/>
              </a:rPr>
              <a:t>, along with technical </a:t>
            </a:r>
            <a:r>
              <a:rPr lang="en-US" sz="2400" dirty="0" smtClean="0">
                <a:solidFill>
                  <a:schemeClr val="tx2"/>
                </a:solidFill>
                <a:latin typeface="Arial" panose="020B0604020202020204" pitchFamily="34" charset="0"/>
                <a:cs typeface="Arial" panose="020B0604020202020204" pitchFamily="34" charset="0"/>
              </a:rPr>
              <a:t>expertise and </a:t>
            </a:r>
            <a:r>
              <a:rPr lang="en-US" sz="2400" dirty="0">
                <a:solidFill>
                  <a:schemeClr val="tx2"/>
                </a:solidFill>
                <a:latin typeface="Arial" panose="020B0604020202020204" pitchFamily="34" charset="0"/>
                <a:cs typeface="Arial" panose="020B0604020202020204" pitchFamily="34" charset="0"/>
              </a:rPr>
              <a:t>national program policies, to </a:t>
            </a:r>
            <a:r>
              <a:rPr lang="en-US" sz="2400" dirty="0" smtClean="0">
                <a:solidFill>
                  <a:schemeClr val="tx2"/>
                </a:solidFill>
                <a:latin typeface="Arial" panose="020B0604020202020204" pitchFamily="34" charset="0"/>
                <a:cs typeface="Arial" panose="020B0604020202020204" pitchFamily="34" charset="0"/>
              </a:rPr>
              <a:t>develop the </a:t>
            </a:r>
            <a:r>
              <a:rPr lang="en-US" sz="2400" dirty="0">
                <a:solidFill>
                  <a:schemeClr val="tx2"/>
                </a:solidFill>
                <a:latin typeface="Arial" panose="020B0604020202020204" pitchFamily="34" charset="0"/>
                <a:cs typeface="Arial" panose="020B0604020202020204" pitchFamily="34" charset="0"/>
              </a:rPr>
              <a:t>NRCS conservation program available </a:t>
            </a:r>
            <a:r>
              <a:rPr lang="en-US" sz="2400" dirty="0" smtClean="0">
                <a:solidFill>
                  <a:schemeClr val="tx2"/>
                </a:solidFill>
                <a:latin typeface="Arial" panose="020B0604020202020204" pitchFamily="34" charset="0"/>
                <a:cs typeface="Arial" panose="020B0604020202020204" pitchFamily="34" charset="0"/>
              </a:rPr>
              <a:t>in the </a:t>
            </a:r>
            <a:r>
              <a:rPr lang="en-US" sz="2400" dirty="0">
                <a:solidFill>
                  <a:schemeClr val="tx2"/>
                </a:solidFill>
                <a:latin typeface="Arial" panose="020B0604020202020204" pitchFamily="34" charset="0"/>
                <a:cs typeface="Arial" panose="020B0604020202020204" pitchFamily="34" charset="0"/>
              </a:rPr>
              <a:t>State.</a:t>
            </a:r>
          </a:p>
        </p:txBody>
      </p:sp>
      <p:sp>
        <p:nvSpPr>
          <p:cNvPr id="8" name="TextBox 7"/>
          <p:cNvSpPr txBox="1"/>
          <p:nvPr/>
        </p:nvSpPr>
        <p:spPr>
          <a:xfrm>
            <a:off x="541030" y="110692"/>
            <a:ext cx="11030483" cy="2456057"/>
          </a:xfrm>
          <a:prstGeom prst="rect">
            <a:avLst/>
          </a:prstGeom>
          <a:noFill/>
        </p:spPr>
        <p:txBody>
          <a:bodyPr wrap="square" rtlCol="0">
            <a:spAutoFit/>
          </a:bodyPr>
          <a:lstStyle/>
          <a:p>
            <a:pPr marL="0" lvl="5">
              <a:lnSpc>
                <a:spcPct val="120000"/>
              </a:lnSpc>
            </a:pPr>
            <a:r>
              <a:rPr lang="en-US" sz="3200" dirty="0"/>
              <a:t>STAC process </a:t>
            </a:r>
            <a:r>
              <a:rPr lang="en-US" sz="3200" dirty="0" smtClean="0"/>
              <a:t>prioritizes </a:t>
            </a:r>
            <a:r>
              <a:rPr lang="en-US" sz="3200" dirty="0"/>
              <a:t>NRCS funding and projects  in the </a:t>
            </a:r>
            <a:r>
              <a:rPr lang="en-US" sz="3200" dirty="0" smtClean="0"/>
              <a:t>District to ensure </a:t>
            </a:r>
            <a:r>
              <a:rPr lang="en-US" sz="3200" dirty="0"/>
              <a:t>that conservation programs address the most important local resource needs appropriate to </a:t>
            </a:r>
            <a:r>
              <a:rPr lang="en-US" sz="3200" dirty="0" smtClean="0"/>
              <a:t>community requirements</a:t>
            </a:r>
            <a:endParaRPr lang="en-US" sz="3200" dirty="0"/>
          </a:p>
        </p:txBody>
      </p:sp>
    </p:spTree>
    <p:extLst>
      <p:ext uri="{BB962C8B-B14F-4D97-AF65-F5344CB8AC3E}">
        <p14:creationId xmlns:p14="http://schemas.microsoft.com/office/powerpoint/2010/main" val="99260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23</a:t>
            </a:fld>
            <a:endParaRPr lang="en-US" dirty="0"/>
          </a:p>
        </p:txBody>
      </p:sp>
      <p:sp>
        <p:nvSpPr>
          <p:cNvPr id="7" name="Rectangle 6"/>
          <p:cNvSpPr/>
          <p:nvPr/>
        </p:nvSpPr>
        <p:spPr>
          <a:xfrm>
            <a:off x="769630" y="1652350"/>
            <a:ext cx="10921627" cy="3662541"/>
          </a:xfrm>
          <a:prstGeom prst="rect">
            <a:avLst/>
          </a:prstGeom>
        </p:spPr>
        <p:txBody>
          <a:bodyPr wrap="square">
            <a:spAutoFit/>
          </a:bodyPr>
          <a:lstStyle/>
          <a:p>
            <a:pPr marL="509588" indent="-452438">
              <a:buFont typeface="Wingdings" panose="05000000000000000000" pitchFamily="2" charset="2"/>
              <a:buChar char="Ø"/>
            </a:pPr>
            <a:r>
              <a:rPr lang="en-US" sz="2400" dirty="0">
                <a:solidFill>
                  <a:schemeClr val="tx2"/>
                </a:solidFill>
                <a:latin typeface="Arial" panose="020B0604020202020204" pitchFamily="34" charset="0"/>
              </a:rPr>
              <a:t>Information, analysis, </a:t>
            </a:r>
            <a:r>
              <a:rPr lang="en-US" sz="2400" dirty="0" smtClean="0">
                <a:solidFill>
                  <a:schemeClr val="tx2"/>
                </a:solidFill>
                <a:latin typeface="Arial" panose="020B0604020202020204" pitchFamily="34" charset="0"/>
              </a:rPr>
              <a:t>and recommendations </a:t>
            </a:r>
            <a:r>
              <a:rPr lang="en-US" sz="2400" dirty="0">
                <a:solidFill>
                  <a:schemeClr val="tx2"/>
                </a:solidFill>
                <a:latin typeface="Arial" panose="020B0604020202020204" pitchFamily="34" charset="0"/>
              </a:rPr>
              <a:t>for the following activities</a:t>
            </a:r>
          </a:p>
          <a:p>
            <a:pPr marL="509588"/>
            <a:r>
              <a:rPr lang="en-US" sz="2400" dirty="0">
                <a:solidFill>
                  <a:schemeClr val="tx2"/>
                </a:solidFill>
                <a:latin typeface="Arial" panose="020B0604020202020204" pitchFamily="34" charset="0"/>
              </a:rPr>
              <a:t>and </a:t>
            </a:r>
            <a:r>
              <a:rPr lang="en-US" sz="2400" dirty="0" smtClean="0">
                <a:solidFill>
                  <a:schemeClr val="tx2"/>
                </a:solidFill>
                <a:latin typeface="Arial" panose="020B0604020202020204" pitchFamily="34" charset="0"/>
              </a:rPr>
              <a:t>programs</a:t>
            </a:r>
            <a:r>
              <a:rPr lang="en-US" sz="2400" dirty="0" smtClean="0">
                <a:solidFill>
                  <a:srgbClr val="FFCD66"/>
                </a:solidFill>
                <a:latin typeface="Arial" panose="020B0604020202020204" pitchFamily="34" charset="0"/>
              </a:rPr>
              <a:t>.</a:t>
            </a:r>
            <a:endParaRPr lang="en-US" sz="2400" dirty="0">
              <a:solidFill>
                <a:schemeClr val="tx2"/>
              </a:solidFill>
              <a:latin typeface="Arial" panose="020B0604020202020204" pitchFamily="34" charset="0"/>
            </a:endParaRPr>
          </a:p>
          <a:p>
            <a:pPr marL="1371600" indent="-457200">
              <a:spcBef>
                <a:spcPts val="2400"/>
              </a:spcBef>
              <a:buFont typeface="+mj-lt"/>
              <a:buAutoNum type="arabicPeriod"/>
            </a:pPr>
            <a:r>
              <a:rPr lang="en-US" sz="2400" dirty="0" smtClean="0">
                <a:solidFill>
                  <a:schemeClr val="tx2"/>
                </a:solidFill>
                <a:latin typeface="Arial" panose="020B0604020202020204" pitchFamily="34" charset="0"/>
              </a:rPr>
              <a:t>FB </a:t>
            </a:r>
            <a:r>
              <a:rPr lang="en-US" sz="2400" dirty="0">
                <a:solidFill>
                  <a:schemeClr val="tx2"/>
                </a:solidFill>
                <a:latin typeface="Arial" panose="020B0604020202020204" pitchFamily="34" charset="0"/>
              </a:rPr>
              <a:t>Programs – AMA,EQIP,WHIP, (</a:t>
            </a:r>
            <a:r>
              <a:rPr lang="en-US" sz="2400" dirty="0" smtClean="0">
                <a:solidFill>
                  <a:schemeClr val="tx2"/>
                </a:solidFill>
                <a:latin typeface="Arial" panose="020B0604020202020204" pitchFamily="34" charset="0"/>
              </a:rPr>
              <a:t>etc.)</a:t>
            </a:r>
            <a:endParaRPr lang="en-US" dirty="0" smtClean="0">
              <a:solidFill>
                <a:schemeClr val="tx2"/>
              </a:solidFill>
              <a:latin typeface="Arial" panose="020B0604020202020204" pitchFamily="34" charset="0"/>
            </a:endParaRPr>
          </a:p>
          <a:p>
            <a:pPr marL="1371600" indent="-457200">
              <a:buFont typeface="+mj-lt"/>
              <a:buAutoNum type="arabicPeriod"/>
            </a:pPr>
            <a:r>
              <a:rPr lang="en-US" sz="2400" dirty="0">
                <a:solidFill>
                  <a:schemeClr val="tx2"/>
                </a:solidFill>
                <a:latin typeface="Arial" panose="020B0604020202020204" pitchFamily="34" charset="0"/>
                <a:cs typeface="Arial" panose="020B0604020202020204" pitchFamily="34" charset="0"/>
              </a:rPr>
              <a:t>Easement Programs – GRP,WRP, </a:t>
            </a:r>
            <a:r>
              <a:rPr lang="en-US" sz="2400" dirty="0" smtClean="0">
                <a:solidFill>
                  <a:schemeClr val="tx2"/>
                </a:solidFill>
                <a:latin typeface="Arial" panose="020B0604020202020204" pitchFamily="34" charset="0"/>
                <a:cs typeface="Arial" panose="020B0604020202020204" pitchFamily="34" charset="0"/>
              </a:rPr>
              <a:t>FRPP</a:t>
            </a:r>
          </a:p>
          <a:p>
            <a:pPr marL="1371600" indent="-457200">
              <a:buFont typeface="+mj-lt"/>
              <a:buAutoNum type="arabicPeriod"/>
            </a:pPr>
            <a:r>
              <a:rPr lang="en-US" sz="2400" dirty="0" smtClean="0">
                <a:solidFill>
                  <a:schemeClr val="tx2"/>
                </a:solidFill>
                <a:latin typeface="Arial" panose="020B0604020202020204" pitchFamily="34" charset="0"/>
                <a:cs typeface="Arial" panose="020B0604020202020204" pitchFamily="34" charset="0"/>
              </a:rPr>
              <a:t>SGI, CRP</a:t>
            </a:r>
            <a:r>
              <a:rPr lang="en-US" sz="2400" dirty="0">
                <a:solidFill>
                  <a:schemeClr val="tx2"/>
                </a:solidFill>
                <a:latin typeface="Arial" panose="020B0604020202020204" pitchFamily="34" charset="0"/>
                <a:cs typeface="Arial" panose="020B0604020202020204" pitchFamily="34" charset="0"/>
              </a:rPr>
              <a:t>, CIG, AWEP, TSP, GLCI (</a:t>
            </a:r>
            <a:r>
              <a:rPr lang="en-US" sz="2400" dirty="0" smtClean="0">
                <a:solidFill>
                  <a:schemeClr val="tx2"/>
                </a:solidFill>
                <a:latin typeface="Arial" panose="020B0604020202020204" pitchFamily="34" charset="0"/>
                <a:cs typeface="Arial" panose="020B0604020202020204" pitchFamily="34" charset="0"/>
              </a:rPr>
              <a:t>etc.)</a:t>
            </a:r>
          </a:p>
          <a:p>
            <a:pPr marL="342900" indent="-342900">
              <a:spcBef>
                <a:spcPts val="2400"/>
              </a:spcBef>
              <a:buFont typeface="Wingdings" panose="05000000000000000000" pitchFamily="2" charset="2"/>
              <a:buChar char="Ø"/>
            </a:pPr>
            <a:r>
              <a:rPr lang="en-US" sz="2400" dirty="0">
                <a:solidFill>
                  <a:schemeClr val="tx2"/>
                </a:solidFill>
                <a:latin typeface="Arial" panose="020B0604020202020204" pitchFamily="34" charset="0"/>
                <a:cs typeface="Arial" panose="020B0604020202020204" pitchFamily="34" charset="0"/>
              </a:rPr>
              <a:t>According to 16 U.S.C. Section 3862(d), State Technical Committees and</a:t>
            </a:r>
          </a:p>
          <a:p>
            <a:r>
              <a:rPr lang="en-US" sz="2400" dirty="0">
                <a:solidFill>
                  <a:schemeClr val="tx2"/>
                </a:solidFill>
                <a:latin typeface="Arial" panose="020B0604020202020204" pitchFamily="34" charset="0"/>
                <a:cs typeface="Arial" panose="020B0604020202020204" pitchFamily="34" charset="0"/>
              </a:rPr>
              <a:t>local working group are exempt from the provisions of the Federal Advisory</a:t>
            </a:r>
          </a:p>
          <a:p>
            <a:r>
              <a:rPr lang="en-US" sz="2400" dirty="0">
                <a:solidFill>
                  <a:schemeClr val="tx2"/>
                </a:solidFill>
                <a:latin typeface="Arial" panose="020B0604020202020204" pitchFamily="34" charset="0"/>
                <a:cs typeface="Arial" panose="020B0604020202020204" pitchFamily="34" charset="0"/>
              </a:rPr>
              <a:t>Committee Act (5 U.S.C. App. 2).</a:t>
            </a:r>
          </a:p>
        </p:txBody>
      </p:sp>
      <p:sp>
        <p:nvSpPr>
          <p:cNvPr id="8" name="TextBox 7"/>
          <p:cNvSpPr txBox="1"/>
          <p:nvPr/>
        </p:nvSpPr>
        <p:spPr>
          <a:xfrm>
            <a:off x="410402" y="480807"/>
            <a:ext cx="5707370" cy="683264"/>
          </a:xfrm>
          <a:prstGeom prst="rect">
            <a:avLst/>
          </a:prstGeom>
          <a:noFill/>
        </p:spPr>
        <p:txBody>
          <a:bodyPr wrap="square" rtlCol="0">
            <a:spAutoFit/>
          </a:bodyPr>
          <a:lstStyle/>
          <a:p>
            <a:pPr marL="0" lvl="5">
              <a:lnSpc>
                <a:spcPct val="120000"/>
              </a:lnSpc>
            </a:pPr>
            <a:r>
              <a:rPr lang="en-US" sz="3200" b="1" dirty="0">
                <a:solidFill>
                  <a:schemeClr val="tx2"/>
                </a:solidFill>
                <a:latin typeface="Arial,Bold"/>
              </a:rPr>
              <a:t>STAC and LWG may provide</a:t>
            </a:r>
            <a:endParaRPr lang="en-US" sz="3200" dirty="0">
              <a:solidFill>
                <a:schemeClr val="tx2"/>
              </a:solidFill>
            </a:endParaRPr>
          </a:p>
        </p:txBody>
      </p:sp>
    </p:spTree>
    <p:extLst>
      <p:ext uri="{BB962C8B-B14F-4D97-AF65-F5344CB8AC3E}">
        <p14:creationId xmlns:p14="http://schemas.microsoft.com/office/powerpoint/2010/main" val="374549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24</a:t>
            </a:fld>
            <a:endParaRPr lang="en-US" dirty="0"/>
          </a:p>
        </p:txBody>
      </p:sp>
      <p:sp>
        <p:nvSpPr>
          <p:cNvPr id="7" name="Rectangle 6"/>
          <p:cNvSpPr/>
          <p:nvPr/>
        </p:nvSpPr>
        <p:spPr>
          <a:xfrm>
            <a:off x="1052659" y="1314892"/>
            <a:ext cx="10921627" cy="4401205"/>
          </a:xfrm>
          <a:prstGeom prst="rect">
            <a:avLst/>
          </a:prstGeom>
        </p:spPr>
        <p:txBody>
          <a:bodyPr wrap="square">
            <a:spAutoFit/>
          </a:bodyPr>
          <a:lstStyle/>
          <a:p>
            <a:pPr marL="457200" indent="-457200">
              <a:spcBef>
                <a:spcPts val="2400"/>
              </a:spcBef>
              <a:buFont typeface="+mj-lt"/>
              <a:buAutoNum type="arabicPeriod"/>
            </a:pPr>
            <a:r>
              <a:rPr lang="en-US" sz="2000" dirty="0">
                <a:solidFill>
                  <a:schemeClr val="tx2"/>
                </a:solidFill>
                <a:latin typeface="Arial" panose="020B0604020202020204" pitchFamily="34" charset="0"/>
              </a:rPr>
              <a:t>Ensure that a conservation </a:t>
            </a:r>
            <a:r>
              <a:rPr lang="en-US" sz="2000" dirty="0" smtClean="0">
                <a:solidFill>
                  <a:schemeClr val="tx2"/>
                </a:solidFill>
                <a:latin typeface="Arial" panose="020B0604020202020204" pitchFamily="34" charset="0"/>
              </a:rPr>
              <a:t>needs assessment </a:t>
            </a:r>
            <a:r>
              <a:rPr lang="en-US" sz="2000" dirty="0">
                <a:solidFill>
                  <a:schemeClr val="tx2"/>
                </a:solidFill>
                <a:latin typeface="Arial" panose="020B0604020202020204" pitchFamily="34" charset="0"/>
              </a:rPr>
              <a:t>is developed using </a:t>
            </a:r>
            <a:r>
              <a:rPr lang="en-US" sz="2000" dirty="0" smtClean="0">
                <a:solidFill>
                  <a:schemeClr val="tx2"/>
                </a:solidFill>
                <a:latin typeface="Arial" panose="020B0604020202020204" pitchFamily="34" charset="0"/>
              </a:rPr>
              <a:t>community stakeholder </a:t>
            </a:r>
            <a:r>
              <a:rPr lang="en-US" sz="2000" dirty="0">
                <a:solidFill>
                  <a:schemeClr val="tx2"/>
                </a:solidFill>
                <a:latin typeface="Arial" panose="020B0604020202020204" pitchFamily="34" charset="0"/>
              </a:rPr>
              <a:t>input</a:t>
            </a:r>
            <a:r>
              <a:rPr lang="en-US" sz="2000" dirty="0" smtClean="0">
                <a:solidFill>
                  <a:schemeClr val="tx2"/>
                </a:solidFill>
                <a:latin typeface="Arial" panose="020B0604020202020204" pitchFamily="34" charset="0"/>
              </a:rPr>
              <a:t>.</a:t>
            </a:r>
          </a:p>
          <a:p>
            <a:pPr marL="457200" indent="-457200">
              <a:spcBef>
                <a:spcPts val="2400"/>
              </a:spcBef>
              <a:buFont typeface="+mj-lt"/>
              <a:buAutoNum type="arabicPeriod"/>
            </a:pPr>
            <a:r>
              <a:rPr lang="en-US" sz="2000" dirty="0">
                <a:solidFill>
                  <a:schemeClr val="tx2"/>
                </a:solidFill>
                <a:latin typeface="Arial" panose="020B0604020202020204" pitchFamily="34" charset="0"/>
                <a:cs typeface="Arial" panose="020B0604020202020204" pitchFamily="34" charset="0"/>
              </a:rPr>
              <a:t>Utilize the conservation </a:t>
            </a:r>
            <a:r>
              <a:rPr lang="en-US" sz="2000" dirty="0" smtClean="0">
                <a:solidFill>
                  <a:schemeClr val="tx2"/>
                </a:solidFill>
                <a:latin typeface="Arial" panose="020B0604020202020204" pitchFamily="34" charset="0"/>
                <a:cs typeface="Arial" panose="020B0604020202020204" pitchFamily="34" charset="0"/>
              </a:rPr>
              <a:t>needs assessment </a:t>
            </a:r>
            <a:r>
              <a:rPr lang="en-US" sz="2000" dirty="0">
                <a:solidFill>
                  <a:schemeClr val="tx2"/>
                </a:solidFill>
                <a:latin typeface="Arial" panose="020B0604020202020204" pitchFamily="34" charset="0"/>
                <a:cs typeface="Arial" panose="020B0604020202020204" pitchFamily="34" charset="0"/>
              </a:rPr>
              <a:t>to help identify program </a:t>
            </a:r>
            <a:r>
              <a:rPr lang="en-US" sz="2000" dirty="0" smtClean="0">
                <a:solidFill>
                  <a:schemeClr val="tx2"/>
                </a:solidFill>
                <a:latin typeface="Arial" panose="020B0604020202020204" pitchFamily="34" charset="0"/>
                <a:cs typeface="Arial" panose="020B0604020202020204" pitchFamily="34" charset="0"/>
              </a:rPr>
              <a:t>funding needs </a:t>
            </a:r>
            <a:r>
              <a:rPr lang="en-US" sz="2000" dirty="0">
                <a:solidFill>
                  <a:schemeClr val="tx2"/>
                </a:solidFill>
                <a:latin typeface="Arial" panose="020B0604020202020204" pitchFamily="34" charset="0"/>
                <a:cs typeface="Arial" panose="020B0604020202020204" pitchFamily="34" charset="0"/>
              </a:rPr>
              <a:t>and conservation practices</a:t>
            </a:r>
            <a:r>
              <a:rPr lang="en-US" sz="2000" dirty="0" smtClean="0">
                <a:solidFill>
                  <a:schemeClr val="tx2"/>
                </a:solidFill>
                <a:latin typeface="Arial" panose="020B0604020202020204" pitchFamily="34" charset="0"/>
                <a:cs typeface="Arial" panose="020B0604020202020204" pitchFamily="34" charset="0"/>
              </a:rPr>
              <a:t>.</a:t>
            </a:r>
          </a:p>
          <a:p>
            <a:pPr marL="457200" indent="-457200">
              <a:spcBef>
                <a:spcPts val="2400"/>
              </a:spcBef>
              <a:buFont typeface="+mj-lt"/>
              <a:buAutoNum type="arabicPeriod"/>
            </a:pPr>
            <a:r>
              <a:rPr lang="en-US" sz="2000" dirty="0">
                <a:solidFill>
                  <a:schemeClr val="tx2"/>
                </a:solidFill>
                <a:latin typeface="Arial" panose="020B0604020202020204" pitchFamily="34" charset="0"/>
                <a:cs typeface="Arial" panose="020B0604020202020204" pitchFamily="34" charset="0"/>
              </a:rPr>
              <a:t>Identify priority resource concerns </a:t>
            </a:r>
            <a:r>
              <a:rPr lang="en-US" sz="2000" dirty="0" smtClean="0">
                <a:solidFill>
                  <a:schemeClr val="tx2"/>
                </a:solidFill>
                <a:latin typeface="Arial" panose="020B0604020202020204" pitchFamily="34" charset="0"/>
                <a:cs typeface="Arial" panose="020B0604020202020204" pitchFamily="34" charset="0"/>
              </a:rPr>
              <a:t>and identify</a:t>
            </a:r>
            <a:r>
              <a:rPr lang="en-US" sz="2000" dirty="0">
                <a:solidFill>
                  <a:schemeClr val="tx2"/>
                </a:solidFill>
                <a:latin typeface="Arial" panose="020B0604020202020204" pitchFamily="34" charset="0"/>
                <a:cs typeface="Arial" panose="020B0604020202020204" pitchFamily="34" charset="0"/>
              </a:rPr>
              <a:t>, as appropriate, high-priority areas </a:t>
            </a:r>
            <a:r>
              <a:rPr lang="en-US" sz="2000" dirty="0" smtClean="0">
                <a:solidFill>
                  <a:schemeClr val="tx2"/>
                </a:solidFill>
                <a:latin typeface="Arial" panose="020B0604020202020204" pitchFamily="34" charset="0"/>
                <a:cs typeface="Arial" panose="020B0604020202020204" pitchFamily="34" charset="0"/>
              </a:rPr>
              <a:t>needing assistance</a:t>
            </a:r>
          </a:p>
          <a:p>
            <a:pPr marL="457200" indent="-457200">
              <a:spcBef>
                <a:spcPts val="2400"/>
              </a:spcBef>
              <a:buFont typeface="+mj-lt"/>
              <a:buAutoNum type="arabicPeriod"/>
            </a:pPr>
            <a:r>
              <a:rPr lang="en-US" sz="2000" dirty="0">
                <a:solidFill>
                  <a:schemeClr val="tx2"/>
                </a:solidFill>
                <a:latin typeface="Arial" panose="020B0604020202020204" pitchFamily="34" charset="0"/>
                <a:cs typeface="Arial" panose="020B0604020202020204" pitchFamily="34" charset="0"/>
              </a:rPr>
              <a:t>Recommend USDA conservation </a:t>
            </a:r>
            <a:r>
              <a:rPr lang="en-US" sz="2000" dirty="0" smtClean="0">
                <a:solidFill>
                  <a:schemeClr val="tx2"/>
                </a:solidFill>
                <a:latin typeface="Arial" panose="020B0604020202020204" pitchFamily="34" charset="0"/>
                <a:cs typeface="Arial" panose="020B0604020202020204" pitchFamily="34" charset="0"/>
              </a:rPr>
              <a:t>program application </a:t>
            </a:r>
            <a:r>
              <a:rPr lang="en-US" sz="2000" dirty="0">
                <a:solidFill>
                  <a:schemeClr val="tx2"/>
                </a:solidFill>
                <a:latin typeface="Arial" panose="020B0604020202020204" pitchFamily="34" charset="0"/>
                <a:cs typeface="Arial" panose="020B0604020202020204" pitchFamily="34" charset="0"/>
              </a:rPr>
              <a:t>and funding criteria, eligible </a:t>
            </a:r>
            <a:r>
              <a:rPr lang="en-US" sz="2000" dirty="0" smtClean="0">
                <a:solidFill>
                  <a:schemeClr val="tx2"/>
                </a:solidFill>
                <a:latin typeface="Arial" panose="020B0604020202020204" pitchFamily="34" charset="0"/>
                <a:cs typeface="Arial" panose="020B0604020202020204" pitchFamily="34" charset="0"/>
              </a:rPr>
              <a:t>practices (</a:t>
            </a:r>
            <a:r>
              <a:rPr lang="en-US" sz="2000" dirty="0">
                <a:solidFill>
                  <a:schemeClr val="tx2"/>
                </a:solidFill>
                <a:latin typeface="Arial" panose="020B0604020202020204" pitchFamily="34" charset="0"/>
                <a:cs typeface="Arial" panose="020B0604020202020204" pitchFamily="34" charset="0"/>
              </a:rPr>
              <a:t>including limits on practice payments or units), </a:t>
            </a:r>
            <a:r>
              <a:rPr lang="en-US" sz="2000" dirty="0" smtClean="0">
                <a:solidFill>
                  <a:schemeClr val="tx2"/>
                </a:solidFill>
                <a:latin typeface="Arial" panose="020B0604020202020204" pitchFamily="34" charset="0"/>
                <a:cs typeface="Arial" panose="020B0604020202020204" pitchFamily="34" charset="0"/>
              </a:rPr>
              <a:t>and payment </a:t>
            </a:r>
            <a:r>
              <a:rPr lang="en-US" sz="2000" dirty="0">
                <a:solidFill>
                  <a:schemeClr val="tx2"/>
                </a:solidFill>
                <a:latin typeface="Arial" panose="020B0604020202020204" pitchFamily="34" charset="0"/>
                <a:cs typeface="Arial" panose="020B0604020202020204" pitchFamily="34" charset="0"/>
              </a:rPr>
              <a:t>rates</a:t>
            </a:r>
            <a:r>
              <a:rPr lang="en-US" sz="2000" dirty="0" smtClean="0">
                <a:solidFill>
                  <a:schemeClr val="tx2"/>
                </a:solidFill>
                <a:latin typeface="Arial" panose="020B0604020202020204" pitchFamily="34" charset="0"/>
                <a:cs typeface="Arial" panose="020B0604020202020204" pitchFamily="34" charset="0"/>
              </a:rPr>
              <a:t>.</a:t>
            </a:r>
          </a:p>
          <a:p>
            <a:pPr marL="457200" indent="-457200">
              <a:spcBef>
                <a:spcPts val="2400"/>
              </a:spcBef>
              <a:buFont typeface="+mj-lt"/>
              <a:buAutoNum type="arabicPeriod"/>
            </a:pPr>
            <a:r>
              <a:rPr lang="en-US" sz="2000" dirty="0">
                <a:solidFill>
                  <a:schemeClr val="tx2"/>
                </a:solidFill>
                <a:latin typeface="Arial" panose="020B0604020202020204" pitchFamily="34" charset="0"/>
                <a:cs typeface="Arial" panose="020B0604020202020204" pitchFamily="34" charset="0"/>
              </a:rPr>
              <a:t>Participate in multicounty coordination </a:t>
            </a:r>
            <a:r>
              <a:rPr lang="en-US" sz="2000" dirty="0" smtClean="0">
                <a:solidFill>
                  <a:schemeClr val="tx2"/>
                </a:solidFill>
                <a:latin typeface="Arial" panose="020B0604020202020204" pitchFamily="34" charset="0"/>
                <a:cs typeface="Arial" panose="020B0604020202020204" pitchFamily="34" charset="0"/>
              </a:rPr>
              <a:t>where program </a:t>
            </a:r>
            <a:r>
              <a:rPr lang="en-US" sz="2000" dirty="0">
                <a:solidFill>
                  <a:schemeClr val="tx2"/>
                </a:solidFill>
                <a:latin typeface="Arial" panose="020B0604020202020204" pitchFamily="34" charset="0"/>
                <a:cs typeface="Arial" panose="020B0604020202020204" pitchFamily="34" charset="0"/>
              </a:rPr>
              <a:t>funding and priority area proposals cross </a:t>
            </a:r>
            <a:r>
              <a:rPr lang="en-US" sz="2000" dirty="0" smtClean="0">
                <a:solidFill>
                  <a:schemeClr val="tx2"/>
                </a:solidFill>
                <a:latin typeface="Arial" panose="020B0604020202020204" pitchFamily="34" charset="0"/>
                <a:cs typeface="Arial" panose="020B0604020202020204" pitchFamily="34" charset="0"/>
              </a:rPr>
              <a:t>county boundaries</a:t>
            </a:r>
            <a:r>
              <a:rPr lang="en-US" sz="2000" dirty="0" smtClean="0">
                <a:solidFill>
                  <a:schemeClr val="tx2"/>
                </a:solidFill>
                <a:latin typeface="Arial" panose="020B0604020202020204" pitchFamily="34" charset="0"/>
                <a:cs typeface="Arial" panose="020B0604020202020204" pitchFamily="34" charset="0"/>
              </a:rPr>
              <a:t>.</a:t>
            </a:r>
            <a:endParaRPr lang="en-US" sz="2000" dirty="0" smtClean="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410402" y="306636"/>
            <a:ext cx="7601485" cy="640688"/>
          </a:xfrm>
          <a:prstGeom prst="rect">
            <a:avLst/>
          </a:prstGeom>
          <a:noFill/>
        </p:spPr>
        <p:txBody>
          <a:bodyPr wrap="square" rtlCol="0">
            <a:spAutoFit/>
          </a:bodyPr>
          <a:lstStyle/>
          <a:p>
            <a:pPr marL="0" lvl="5">
              <a:lnSpc>
                <a:spcPct val="120000"/>
              </a:lnSpc>
            </a:pPr>
            <a:r>
              <a:rPr lang="en-US" sz="3200" b="1" dirty="0">
                <a:solidFill>
                  <a:schemeClr val="tx2"/>
                </a:solidFill>
                <a:latin typeface="Arial,Bold"/>
              </a:rPr>
              <a:t>Local </a:t>
            </a:r>
            <a:r>
              <a:rPr lang="en-US" sz="3200" b="1" dirty="0" smtClean="0">
                <a:solidFill>
                  <a:schemeClr val="tx2"/>
                </a:solidFill>
                <a:latin typeface="Arial,Bold"/>
              </a:rPr>
              <a:t>Workgroup Responsibilities</a:t>
            </a:r>
            <a:endParaRPr lang="en-US" sz="3200" dirty="0">
              <a:solidFill>
                <a:schemeClr val="tx2"/>
              </a:solidFill>
            </a:endParaRPr>
          </a:p>
        </p:txBody>
      </p:sp>
    </p:spTree>
    <p:extLst>
      <p:ext uri="{BB962C8B-B14F-4D97-AF65-F5344CB8AC3E}">
        <p14:creationId xmlns:p14="http://schemas.microsoft.com/office/powerpoint/2010/main" val="403263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25</a:t>
            </a:fld>
            <a:endParaRPr lang="en-US" dirty="0"/>
          </a:p>
        </p:txBody>
      </p:sp>
      <p:sp>
        <p:nvSpPr>
          <p:cNvPr id="7" name="Rectangle 6"/>
          <p:cNvSpPr/>
          <p:nvPr/>
        </p:nvSpPr>
        <p:spPr>
          <a:xfrm>
            <a:off x="1052659" y="1314892"/>
            <a:ext cx="10921627" cy="4401205"/>
          </a:xfrm>
          <a:prstGeom prst="rect">
            <a:avLst/>
          </a:prstGeom>
        </p:spPr>
        <p:txBody>
          <a:bodyPr wrap="square">
            <a:spAutoFit/>
          </a:bodyPr>
          <a:lstStyle/>
          <a:p>
            <a:pPr marL="457200" indent="-457200">
              <a:spcBef>
                <a:spcPts val="2400"/>
              </a:spcBef>
              <a:buFont typeface="+mj-lt"/>
              <a:buAutoNum type="arabicPeriod" startAt="6"/>
            </a:pPr>
            <a:r>
              <a:rPr lang="en-US" sz="2000" dirty="0">
                <a:solidFill>
                  <a:schemeClr val="tx2"/>
                </a:solidFill>
                <a:latin typeface="Arial" panose="020B0604020202020204" pitchFamily="34" charset="0"/>
                <a:cs typeface="Arial" panose="020B0604020202020204" pitchFamily="34" charset="0"/>
              </a:rPr>
              <a:t>Assist NRCS and the conservation district with public outreach and information efforts and identify educational and producers' training needs.</a:t>
            </a:r>
          </a:p>
          <a:p>
            <a:pPr marL="457200" indent="-457200">
              <a:spcBef>
                <a:spcPts val="2400"/>
              </a:spcBef>
              <a:buFont typeface="+mj-lt"/>
              <a:buAutoNum type="arabicPeriod" startAt="6"/>
            </a:pPr>
            <a:r>
              <a:rPr lang="en-US" sz="2000" dirty="0" smtClean="0">
                <a:solidFill>
                  <a:schemeClr val="tx2"/>
                </a:solidFill>
                <a:latin typeface="Arial" panose="020B0604020202020204" pitchFamily="34" charset="0"/>
              </a:rPr>
              <a:t>Recommend </a:t>
            </a:r>
            <a:r>
              <a:rPr lang="en-US" sz="2000" dirty="0">
                <a:solidFill>
                  <a:schemeClr val="tx2"/>
                </a:solidFill>
                <a:latin typeface="Arial" panose="020B0604020202020204" pitchFamily="34" charset="0"/>
              </a:rPr>
              <a:t>State and national program policy to </a:t>
            </a:r>
            <a:r>
              <a:rPr lang="en-US" sz="2000" dirty="0" smtClean="0">
                <a:solidFill>
                  <a:schemeClr val="tx2"/>
                </a:solidFill>
                <a:latin typeface="Arial" panose="020B0604020202020204" pitchFamily="34" charset="0"/>
              </a:rPr>
              <a:t>the State </a:t>
            </a:r>
            <a:r>
              <a:rPr lang="en-US" sz="2000" dirty="0">
                <a:solidFill>
                  <a:schemeClr val="tx2"/>
                </a:solidFill>
                <a:latin typeface="Arial" panose="020B0604020202020204" pitchFamily="34" charset="0"/>
              </a:rPr>
              <a:t>Technical Committee based on resource data</a:t>
            </a:r>
            <a:r>
              <a:rPr lang="en-US" sz="2000" dirty="0" smtClean="0">
                <a:solidFill>
                  <a:schemeClr val="tx2"/>
                </a:solidFill>
                <a:latin typeface="Arial" panose="020B0604020202020204" pitchFamily="34" charset="0"/>
              </a:rPr>
              <a:t>.</a:t>
            </a:r>
          </a:p>
          <a:p>
            <a:pPr marL="457200" indent="-457200">
              <a:spcBef>
                <a:spcPts val="2400"/>
              </a:spcBef>
              <a:buFont typeface="+mj-lt"/>
              <a:buAutoNum type="arabicPeriod" startAt="6"/>
            </a:pPr>
            <a:r>
              <a:rPr lang="en-US" sz="2000" dirty="0">
                <a:solidFill>
                  <a:schemeClr val="tx2"/>
                </a:solidFill>
                <a:latin typeface="Arial" panose="020B0604020202020204" pitchFamily="34" charset="0"/>
                <a:cs typeface="Arial" panose="020B0604020202020204" pitchFamily="34" charset="0"/>
              </a:rPr>
              <a:t>Utilize the conservation needs assessment to </a:t>
            </a:r>
            <a:r>
              <a:rPr lang="en-US" sz="2000" dirty="0" smtClean="0">
                <a:solidFill>
                  <a:schemeClr val="tx2"/>
                </a:solidFill>
                <a:latin typeface="Arial" panose="020B0604020202020204" pitchFamily="34" charset="0"/>
                <a:cs typeface="Arial" panose="020B0604020202020204" pitchFamily="34" charset="0"/>
              </a:rPr>
              <a:t>identify priority </a:t>
            </a:r>
            <a:r>
              <a:rPr lang="en-US" sz="2000" dirty="0">
                <a:solidFill>
                  <a:schemeClr val="tx2"/>
                </a:solidFill>
                <a:latin typeface="Arial" panose="020B0604020202020204" pitchFamily="34" charset="0"/>
                <a:cs typeface="Arial" panose="020B0604020202020204" pitchFamily="34" charset="0"/>
              </a:rPr>
              <a:t>resource concerns that can be addressed by </a:t>
            </a:r>
            <a:r>
              <a:rPr lang="en-US" sz="2000" dirty="0" smtClean="0">
                <a:solidFill>
                  <a:schemeClr val="tx2"/>
                </a:solidFill>
                <a:latin typeface="Arial" panose="020B0604020202020204" pitchFamily="34" charset="0"/>
                <a:cs typeface="Arial" panose="020B0604020202020204" pitchFamily="34" charset="0"/>
              </a:rPr>
              <a:t>USDA.</a:t>
            </a:r>
          </a:p>
          <a:p>
            <a:pPr marL="457200" indent="-457200">
              <a:spcBef>
                <a:spcPts val="2400"/>
              </a:spcBef>
              <a:buFont typeface="+mj-lt"/>
              <a:buAutoNum type="arabicPeriod" startAt="6"/>
            </a:pPr>
            <a:r>
              <a:rPr lang="en-US" sz="2000" dirty="0">
                <a:solidFill>
                  <a:schemeClr val="tx2"/>
                </a:solidFill>
                <a:latin typeface="Arial" panose="020B0604020202020204" pitchFamily="34" charset="0"/>
                <a:cs typeface="Arial" panose="020B0604020202020204" pitchFamily="34" charset="0"/>
              </a:rPr>
              <a:t>Forward recommendations to the NRCS </a:t>
            </a:r>
            <a:r>
              <a:rPr lang="en-US" sz="2000" dirty="0" smtClean="0">
                <a:solidFill>
                  <a:schemeClr val="tx2"/>
                </a:solidFill>
                <a:latin typeface="Arial" panose="020B0604020202020204" pitchFamily="34" charset="0"/>
                <a:cs typeface="Arial" panose="020B0604020202020204" pitchFamily="34" charset="0"/>
              </a:rPr>
              <a:t>designated conservationist </a:t>
            </a:r>
            <a:r>
              <a:rPr lang="en-US" sz="2000" dirty="0">
                <a:solidFill>
                  <a:schemeClr val="tx2"/>
                </a:solidFill>
                <a:latin typeface="Arial" panose="020B0604020202020204" pitchFamily="34" charset="0"/>
                <a:cs typeface="Arial" panose="020B0604020202020204" pitchFamily="34" charset="0"/>
              </a:rPr>
              <a:t>or Farm Service </a:t>
            </a:r>
            <a:r>
              <a:rPr lang="en-US" sz="2000" dirty="0" smtClean="0">
                <a:solidFill>
                  <a:schemeClr val="tx2"/>
                </a:solidFill>
                <a:latin typeface="Arial" panose="020B0604020202020204" pitchFamily="34" charset="0"/>
                <a:cs typeface="Arial" panose="020B0604020202020204" pitchFamily="34" charset="0"/>
              </a:rPr>
              <a:t> Agency </a:t>
            </a:r>
            <a:r>
              <a:rPr lang="en-US" sz="2000" dirty="0">
                <a:solidFill>
                  <a:schemeClr val="tx2"/>
                </a:solidFill>
                <a:latin typeface="Arial" panose="020B0604020202020204" pitchFamily="34" charset="0"/>
                <a:cs typeface="Arial" panose="020B0604020202020204" pitchFamily="34" charset="0"/>
              </a:rPr>
              <a:t>(FSA) </a:t>
            </a:r>
            <a:r>
              <a:rPr lang="en-US" sz="2000" dirty="0" smtClean="0">
                <a:solidFill>
                  <a:schemeClr val="tx2"/>
                </a:solidFill>
                <a:latin typeface="Arial" panose="020B0604020202020204" pitchFamily="34" charset="0"/>
                <a:cs typeface="Arial" panose="020B0604020202020204" pitchFamily="34" charset="0"/>
              </a:rPr>
              <a:t>County Executive </a:t>
            </a:r>
            <a:r>
              <a:rPr lang="en-US" sz="2000" dirty="0">
                <a:solidFill>
                  <a:schemeClr val="tx2"/>
                </a:solidFill>
                <a:latin typeface="Arial" panose="020B0604020202020204" pitchFamily="34" charset="0"/>
                <a:cs typeface="Arial" panose="020B0604020202020204" pitchFamily="34" charset="0"/>
              </a:rPr>
              <a:t>Director, as appropriate</a:t>
            </a:r>
            <a:r>
              <a:rPr lang="en-US" sz="2000" dirty="0" smtClean="0">
                <a:solidFill>
                  <a:schemeClr val="tx2"/>
                </a:solidFill>
                <a:latin typeface="Arial" panose="020B0604020202020204" pitchFamily="34" charset="0"/>
                <a:cs typeface="Arial" panose="020B0604020202020204" pitchFamily="34" charset="0"/>
              </a:rPr>
              <a:t>.</a:t>
            </a:r>
          </a:p>
          <a:p>
            <a:pPr marL="457200" indent="-457200">
              <a:spcBef>
                <a:spcPts val="2400"/>
              </a:spcBef>
              <a:buFont typeface="+mj-lt"/>
              <a:buAutoNum type="arabicPeriod" startAt="6"/>
            </a:pPr>
            <a:r>
              <a:rPr lang="en-US" sz="2000" dirty="0">
                <a:solidFill>
                  <a:schemeClr val="tx2"/>
                </a:solidFill>
                <a:latin typeface="Arial" panose="020B0604020202020204" pitchFamily="34" charset="0"/>
                <a:cs typeface="Arial" panose="020B0604020202020204" pitchFamily="34" charset="0"/>
              </a:rPr>
              <a:t>Adhere to standard operating procedures </a:t>
            </a:r>
            <a:r>
              <a:rPr lang="en-US" sz="2000" dirty="0" smtClean="0">
                <a:solidFill>
                  <a:schemeClr val="tx2"/>
                </a:solidFill>
                <a:latin typeface="Arial" panose="020B0604020202020204" pitchFamily="34" charset="0"/>
                <a:cs typeface="Arial" panose="020B0604020202020204" pitchFamily="34" charset="0"/>
              </a:rPr>
              <a:t>identified in </a:t>
            </a:r>
            <a:r>
              <a:rPr lang="en-US" sz="2000" dirty="0">
                <a:solidFill>
                  <a:schemeClr val="tx2"/>
                </a:solidFill>
                <a:latin typeface="Arial" panose="020B0604020202020204" pitchFamily="34" charset="0"/>
                <a:cs typeface="Arial" panose="020B0604020202020204" pitchFamily="34" charset="0"/>
              </a:rPr>
              <a:t>Title 440, Conservation Programs Manual (CPM), </a:t>
            </a:r>
            <a:r>
              <a:rPr lang="en-US" sz="2000" dirty="0" smtClean="0">
                <a:solidFill>
                  <a:schemeClr val="tx2"/>
                </a:solidFill>
                <a:latin typeface="Arial" panose="020B0604020202020204" pitchFamily="34" charset="0"/>
                <a:cs typeface="Arial" panose="020B0604020202020204" pitchFamily="34" charset="0"/>
              </a:rPr>
              <a:t>Part 501</a:t>
            </a:r>
            <a:r>
              <a:rPr lang="en-US" sz="2000" dirty="0">
                <a:solidFill>
                  <a:schemeClr val="tx2"/>
                </a:solidFill>
                <a:latin typeface="Arial" panose="020B0604020202020204" pitchFamily="34" charset="0"/>
                <a:cs typeface="Arial" panose="020B0604020202020204" pitchFamily="34" charset="0"/>
              </a:rPr>
              <a:t>, Subpart B, Section 501.14.</a:t>
            </a:r>
            <a:endParaRPr lang="en-US" sz="2000" dirty="0" smtClean="0">
              <a:solidFill>
                <a:schemeClr val="tx2"/>
              </a:solidFill>
              <a:latin typeface="Arial" panose="020B0604020202020204" pitchFamily="34" charset="0"/>
              <a:cs typeface="Arial" panose="020B0604020202020204" pitchFamily="34" charset="0"/>
            </a:endParaRPr>
          </a:p>
        </p:txBody>
      </p:sp>
      <p:sp>
        <p:nvSpPr>
          <p:cNvPr id="8" name="TextBox 7"/>
          <p:cNvSpPr txBox="1"/>
          <p:nvPr/>
        </p:nvSpPr>
        <p:spPr>
          <a:xfrm>
            <a:off x="410402" y="306636"/>
            <a:ext cx="7601485" cy="640688"/>
          </a:xfrm>
          <a:prstGeom prst="rect">
            <a:avLst/>
          </a:prstGeom>
          <a:noFill/>
        </p:spPr>
        <p:txBody>
          <a:bodyPr wrap="square" rtlCol="0">
            <a:spAutoFit/>
          </a:bodyPr>
          <a:lstStyle/>
          <a:p>
            <a:pPr marL="0" lvl="5">
              <a:lnSpc>
                <a:spcPct val="120000"/>
              </a:lnSpc>
            </a:pPr>
            <a:r>
              <a:rPr lang="en-US" sz="3200" b="1" dirty="0">
                <a:solidFill>
                  <a:schemeClr val="tx2"/>
                </a:solidFill>
                <a:latin typeface="Arial,Bold"/>
              </a:rPr>
              <a:t>Local </a:t>
            </a:r>
            <a:r>
              <a:rPr lang="en-US" sz="3200" b="1" dirty="0" smtClean="0">
                <a:solidFill>
                  <a:schemeClr val="tx2"/>
                </a:solidFill>
                <a:latin typeface="Arial,Bold"/>
              </a:rPr>
              <a:t>Workgroup Responsibilities</a:t>
            </a:r>
            <a:endParaRPr lang="en-US" sz="3200" dirty="0">
              <a:solidFill>
                <a:schemeClr val="tx2"/>
              </a:solidFill>
            </a:endParaRPr>
          </a:p>
        </p:txBody>
      </p:sp>
    </p:spTree>
    <p:extLst>
      <p:ext uri="{BB962C8B-B14F-4D97-AF65-F5344CB8AC3E}">
        <p14:creationId xmlns:p14="http://schemas.microsoft.com/office/powerpoint/2010/main" val="34484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26</a:t>
            </a:fld>
            <a:endParaRPr lang="en-US" dirty="0"/>
          </a:p>
        </p:txBody>
      </p:sp>
      <p:sp>
        <p:nvSpPr>
          <p:cNvPr id="7" name="Rectangle 6"/>
          <p:cNvSpPr/>
          <p:nvPr/>
        </p:nvSpPr>
        <p:spPr>
          <a:xfrm>
            <a:off x="729395" y="2187816"/>
            <a:ext cx="10921627" cy="2769989"/>
          </a:xfrm>
          <a:prstGeom prst="rect">
            <a:avLst/>
          </a:prstGeom>
        </p:spPr>
        <p:txBody>
          <a:bodyPr wrap="square">
            <a:spAutoFit/>
          </a:bodyPr>
          <a:lstStyle/>
          <a:p>
            <a:pPr marL="457200" indent="-457200">
              <a:spcAft>
                <a:spcPts val="1200"/>
              </a:spcAft>
              <a:buFont typeface="Wingdings" panose="05000000000000000000" pitchFamily="2" charset="2"/>
              <a:buChar char="Ø"/>
            </a:pPr>
            <a:r>
              <a:rPr lang="en-US" sz="2400" dirty="0">
                <a:solidFill>
                  <a:schemeClr val="tx2"/>
                </a:solidFill>
                <a:latin typeface="Arial" panose="020B0604020202020204" pitchFamily="34" charset="0"/>
              </a:rPr>
              <a:t>State or regional identified </a:t>
            </a:r>
            <a:r>
              <a:rPr lang="en-US" sz="2400" dirty="0" smtClean="0">
                <a:solidFill>
                  <a:schemeClr val="tx2"/>
                </a:solidFill>
                <a:latin typeface="Arial" panose="020B0604020202020204" pitchFamily="34" charset="0"/>
              </a:rPr>
              <a:t>natural resource </a:t>
            </a:r>
            <a:r>
              <a:rPr lang="en-US" sz="2400" dirty="0">
                <a:solidFill>
                  <a:schemeClr val="tx2"/>
                </a:solidFill>
                <a:latin typeface="Arial" panose="020B0604020202020204" pitchFamily="34" charset="0"/>
              </a:rPr>
              <a:t>concerns, priorities, </a:t>
            </a:r>
            <a:r>
              <a:rPr lang="en-US" sz="2400" dirty="0" smtClean="0">
                <a:solidFill>
                  <a:schemeClr val="tx2"/>
                </a:solidFill>
                <a:latin typeface="Arial" panose="020B0604020202020204" pitchFamily="34" charset="0"/>
              </a:rPr>
              <a:t>and opportunities.</a:t>
            </a:r>
          </a:p>
          <a:p>
            <a:pPr marL="457200" indent="-457200">
              <a:spcAft>
                <a:spcPts val="1200"/>
              </a:spcAft>
              <a:buFont typeface="Wingdings" panose="05000000000000000000" pitchFamily="2" charset="2"/>
              <a:buChar char="Ø"/>
            </a:pPr>
            <a:r>
              <a:rPr lang="en-US" sz="2400" dirty="0">
                <a:solidFill>
                  <a:schemeClr val="tx2"/>
                </a:solidFill>
                <a:latin typeface="Arial" panose="020B0604020202020204" pitchFamily="34" charset="0"/>
              </a:rPr>
              <a:t>State or regional conservation </a:t>
            </a:r>
            <a:r>
              <a:rPr lang="en-US" sz="2400" dirty="0" smtClean="0">
                <a:solidFill>
                  <a:schemeClr val="tx2"/>
                </a:solidFill>
                <a:latin typeface="Arial" panose="020B0604020202020204" pitchFamily="34" charset="0"/>
              </a:rPr>
              <a:t>program Priorities.</a:t>
            </a:r>
          </a:p>
          <a:p>
            <a:pPr marL="457200" indent="-457200">
              <a:spcAft>
                <a:spcPts val="1200"/>
              </a:spcAft>
              <a:buFont typeface="Wingdings" panose="05000000000000000000" pitchFamily="2" charset="2"/>
              <a:buChar char="Ø"/>
            </a:pPr>
            <a:r>
              <a:rPr lang="en-US" sz="2400" dirty="0" smtClean="0">
                <a:solidFill>
                  <a:schemeClr val="tx2"/>
                </a:solidFill>
                <a:latin typeface="Arial" panose="020B0604020202020204" pitchFamily="34" charset="0"/>
              </a:rPr>
              <a:t>Levels </a:t>
            </a:r>
            <a:r>
              <a:rPr lang="en-US" sz="2400" dirty="0">
                <a:solidFill>
                  <a:schemeClr val="tx2"/>
                </a:solidFill>
                <a:latin typeface="Arial" panose="020B0604020202020204" pitchFamily="34" charset="0"/>
              </a:rPr>
              <a:t>of financial and technical </a:t>
            </a:r>
            <a:r>
              <a:rPr lang="en-US" sz="2400" dirty="0" smtClean="0">
                <a:solidFill>
                  <a:schemeClr val="tx2"/>
                </a:solidFill>
                <a:latin typeface="Arial" panose="020B0604020202020204" pitchFamily="34" charset="0"/>
              </a:rPr>
              <a:t>support from </a:t>
            </a:r>
            <a:r>
              <a:rPr lang="en-US" sz="2400" dirty="0">
                <a:solidFill>
                  <a:schemeClr val="tx2"/>
                </a:solidFill>
                <a:latin typeface="Arial" panose="020B0604020202020204" pitchFamily="34" charset="0"/>
              </a:rPr>
              <a:t>available programs needed to </a:t>
            </a:r>
            <a:r>
              <a:rPr lang="en-US" sz="2400" dirty="0" smtClean="0">
                <a:solidFill>
                  <a:schemeClr val="tx2"/>
                </a:solidFill>
                <a:latin typeface="Arial" panose="020B0604020202020204" pitchFamily="34" charset="0"/>
              </a:rPr>
              <a:t>address identified </a:t>
            </a:r>
            <a:r>
              <a:rPr lang="en-US" sz="2400" dirty="0">
                <a:solidFill>
                  <a:schemeClr val="tx2"/>
                </a:solidFill>
                <a:latin typeface="Arial" panose="020B0604020202020204" pitchFamily="34" charset="0"/>
              </a:rPr>
              <a:t>resource concerns</a:t>
            </a:r>
            <a:r>
              <a:rPr lang="en-US" sz="2400" dirty="0" smtClean="0">
                <a:solidFill>
                  <a:schemeClr val="tx2"/>
                </a:solidFill>
                <a:latin typeface="Arial" panose="020B0604020202020204" pitchFamily="34" charset="0"/>
              </a:rPr>
              <a:t>.</a:t>
            </a:r>
          </a:p>
          <a:p>
            <a:pPr marL="457200" indent="-457200">
              <a:spcAft>
                <a:spcPts val="1200"/>
              </a:spcAft>
              <a:buFont typeface="Wingdings" panose="05000000000000000000" pitchFamily="2" charset="2"/>
              <a:buChar char="Ø"/>
            </a:pPr>
            <a:r>
              <a:rPr lang="en-US" sz="2400" dirty="0">
                <a:solidFill>
                  <a:schemeClr val="tx2"/>
                </a:solidFill>
                <a:latin typeface="Arial" panose="020B0604020202020204" pitchFamily="34" charset="0"/>
              </a:rPr>
              <a:t>Need for special initiatives focusing </a:t>
            </a:r>
            <a:r>
              <a:rPr lang="en-US" sz="2400" dirty="0" smtClean="0">
                <a:solidFill>
                  <a:schemeClr val="tx2"/>
                </a:solidFill>
                <a:latin typeface="Arial" panose="020B0604020202020204" pitchFamily="34" charset="0"/>
              </a:rPr>
              <a:t>on priority </a:t>
            </a:r>
            <a:r>
              <a:rPr lang="en-US" sz="2400" dirty="0">
                <a:solidFill>
                  <a:schemeClr val="tx2"/>
                </a:solidFill>
                <a:latin typeface="Arial" panose="020B0604020202020204" pitchFamily="34" charset="0"/>
              </a:rPr>
              <a:t>resource concerns or areas</a:t>
            </a:r>
          </a:p>
        </p:txBody>
      </p:sp>
      <p:sp>
        <p:nvSpPr>
          <p:cNvPr id="8" name="TextBox 7"/>
          <p:cNvSpPr txBox="1"/>
          <p:nvPr/>
        </p:nvSpPr>
        <p:spPr>
          <a:xfrm>
            <a:off x="410401" y="480807"/>
            <a:ext cx="10845427" cy="640688"/>
          </a:xfrm>
          <a:prstGeom prst="rect">
            <a:avLst/>
          </a:prstGeom>
          <a:noFill/>
        </p:spPr>
        <p:txBody>
          <a:bodyPr wrap="square" rtlCol="0">
            <a:spAutoFit/>
          </a:bodyPr>
          <a:lstStyle/>
          <a:p>
            <a:pPr marL="0" lvl="5">
              <a:lnSpc>
                <a:spcPct val="120000"/>
              </a:lnSpc>
            </a:pPr>
            <a:r>
              <a:rPr lang="en-US" sz="3200" b="1" dirty="0">
                <a:solidFill>
                  <a:schemeClr val="tx2"/>
                </a:solidFill>
                <a:latin typeface="Arial,Bold"/>
              </a:rPr>
              <a:t>Examples of </a:t>
            </a:r>
            <a:r>
              <a:rPr lang="en-US" sz="3200" b="1" dirty="0" smtClean="0">
                <a:solidFill>
                  <a:schemeClr val="tx2"/>
                </a:solidFill>
                <a:latin typeface="Arial,Bold"/>
              </a:rPr>
              <a:t> Recommendations to </a:t>
            </a:r>
            <a:r>
              <a:rPr lang="en-US" sz="3200" b="1" dirty="0">
                <a:solidFill>
                  <a:schemeClr val="tx2"/>
                </a:solidFill>
                <a:latin typeface="Arial,Bold"/>
              </a:rPr>
              <a:t>the STAC</a:t>
            </a:r>
            <a:endParaRPr lang="en-US" sz="3200" dirty="0">
              <a:solidFill>
                <a:schemeClr val="tx2"/>
              </a:solidFill>
            </a:endParaRPr>
          </a:p>
        </p:txBody>
      </p:sp>
    </p:spTree>
    <p:extLst>
      <p:ext uri="{BB962C8B-B14F-4D97-AF65-F5344CB8AC3E}">
        <p14:creationId xmlns:p14="http://schemas.microsoft.com/office/powerpoint/2010/main" val="404816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61785" y="306721"/>
            <a:ext cx="2423729" cy="576943"/>
          </a:xfrm>
        </p:spPr>
        <p:txBody>
          <a:bodyPr>
            <a:normAutofit fontScale="90000"/>
          </a:bodyPr>
          <a:lstStyle/>
          <a:p>
            <a:r>
              <a:rPr lang="en-US" b="1" dirty="0" smtClean="0">
                <a:solidFill>
                  <a:srgbClr val="047204"/>
                </a:solidFill>
              </a:rPr>
              <a:t>QUESTIONS</a:t>
            </a:r>
            <a:endParaRPr lang="en-US" b="1" dirty="0"/>
          </a:p>
        </p:txBody>
      </p:sp>
      <p:sp>
        <p:nvSpPr>
          <p:cNvPr id="3" name="Content Placeholder 2"/>
          <p:cNvSpPr>
            <a:spLocks noGrp="1"/>
          </p:cNvSpPr>
          <p:nvPr>
            <p:ph idx="1"/>
          </p:nvPr>
        </p:nvSpPr>
        <p:spPr>
          <a:xfrm>
            <a:off x="205201" y="883664"/>
            <a:ext cx="11406433" cy="5038165"/>
          </a:xfrm>
        </p:spPr>
        <p:txBody>
          <a:bodyPr>
            <a:normAutofit/>
          </a:bodyPr>
          <a:lstStyle/>
          <a:p>
            <a:pPr marL="914400" indent="-914400">
              <a:buNone/>
            </a:pPr>
            <a:r>
              <a:rPr lang="en-US" sz="3600" b="1" dirty="0" smtClean="0"/>
              <a:t>HOW/ Stepwise Process: </a:t>
            </a:r>
            <a:endParaRPr lang="en-US" sz="3600" dirty="0" smtClean="0"/>
          </a:p>
          <a:p>
            <a:pPr marL="971550" lvl="5" indent="-742950">
              <a:lnSpc>
                <a:spcPct val="120000"/>
              </a:lnSpc>
              <a:buFont typeface="+mj-lt"/>
              <a:buAutoNum type="arabicParenR" startAt="10"/>
            </a:pPr>
            <a:r>
              <a:rPr lang="en-US" sz="2800" dirty="0" smtClean="0"/>
              <a:t>Periodically review to determine progress and determine if modifications to the resource concerns, plan, or practices are required to achieve goals and determine if goals are still relevant – Adaptive Management</a:t>
            </a:r>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8BAA00">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srgbClr val="8BAA00">
                  <a:lumMod val="50000"/>
                </a:srgbClr>
              </a:solidFill>
              <a:effectLst/>
              <a:uLnTx/>
              <a:uFillTx/>
              <a:latin typeface="Corbel" panose="020B0503020204020204"/>
              <a:ea typeface="+mn-ea"/>
              <a:cs typeface="+mn-cs"/>
            </a:endParaRPr>
          </a:p>
        </p:txBody>
      </p:sp>
      <p:pic>
        <p:nvPicPr>
          <p:cNvPr id="5" name="Picture 4"/>
          <p:cNvPicPr>
            <a:picLocks noChangeAspect="1"/>
          </p:cNvPicPr>
          <p:nvPr/>
        </p:nvPicPr>
        <p:blipFill rotWithShape="1">
          <a:blip r:embed="rId3"/>
          <a:srcRect l="1111" r="3362" b="3320"/>
          <a:stretch/>
        </p:blipFill>
        <p:spPr>
          <a:xfrm>
            <a:off x="1959429" y="4005943"/>
            <a:ext cx="9804712" cy="2852057"/>
          </a:xfrm>
          <a:prstGeom prst="rect">
            <a:avLst/>
          </a:prstGeom>
        </p:spPr>
      </p:pic>
    </p:spTree>
    <p:extLst>
      <p:ext uri="{BB962C8B-B14F-4D97-AF65-F5344CB8AC3E}">
        <p14:creationId xmlns:p14="http://schemas.microsoft.com/office/powerpoint/2010/main" val="108037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7" name="Rounded Rectangle 6"/>
          <p:cNvSpPr/>
          <p:nvPr/>
        </p:nvSpPr>
        <p:spPr>
          <a:xfrm>
            <a:off x="3808429" y="55248"/>
            <a:ext cx="3280629" cy="1080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rPr>
              <a:t>Conservation District</a:t>
            </a:r>
            <a:endParaRPr lang="en-US" sz="2800" b="1" dirty="0">
              <a:solidFill>
                <a:schemeClr val="tx2"/>
              </a:solidFill>
            </a:endParaRPr>
          </a:p>
        </p:txBody>
      </p:sp>
      <p:cxnSp>
        <p:nvCxnSpPr>
          <p:cNvPr id="10" name="Straight Arrow Connector 9"/>
          <p:cNvCxnSpPr/>
          <p:nvPr/>
        </p:nvCxnSpPr>
        <p:spPr>
          <a:xfrm flipH="1">
            <a:off x="3309695" y="1081551"/>
            <a:ext cx="586243" cy="35848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7790" y="595716"/>
            <a:ext cx="3285676" cy="2377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rPr>
              <a:t>Resource Needs Assessment Committee</a:t>
            </a:r>
          </a:p>
          <a:p>
            <a:pPr algn="ctr"/>
            <a:r>
              <a:rPr lang="en-US" sz="1600" dirty="0"/>
              <a:t>Community leaders &amp; stakeholders</a:t>
            </a:r>
          </a:p>
          <a:p>
            <a:pPr algn="ctr"/>
            <a:r>
              <a:rPr lang="en-US" sz="1600" dirty="0" smtClean="0"/>
              <a:t>Business/Industry/Tribes</a:t>
            </a:r>
          </a:p>
          <a:p>
            <a:pPr algn="ctr"/>
            <a:r>
              <a:rPr lang="en-US" sz="1600" dirty="0" smtClean="0"/>
              <a:t>Conservation Groups</a:t>
            </a:r>
          </a:p>
          <a:p>
            <a:pPr algn="ctr"/>
            <a:r>
              <a:rPr lang="en-US" sz="1600" dirty="0" smtClean="0"/>
              <a:t>SG LAWG</a:t>
            </a:r>
          </a:p>
          <a:p>
            <a:pPr algn="ctr"/>
            <a:r>
              <a:rPr lang="en-US" sz="1600" dirty="0" smtClean="0"/>
              <a:t>City/County, State and Federal Agencies in District</a:t>
            </a:r>
          </a:p>
        </p:txBody>
      </p:sp>
      <p:cxnSp>
        <p:nvCxnSpPr>
          <p:cNvPr id="15" name="Straight Arrow Connector 14"/>
          <p:cNvCxnSpPr>
            <a:endCxn id="14" idx="3"/>
          </p:cNvCxnSpPr>
          <p:nvPr/>
        </p:nvCxnSpPr>
        <p:spPr>
          <a:xfrm flipH="1" flipV="1">
            <a:off x="3323466" y="1784272"/>
            <a:ext cx="990438" cy="149642"/>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313904" y="1622015"/>
            <a:ext cx="3087329" cy="2092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rPr>
              <a:t>RNA Technical Team</a:t>
            </a:r>
          </a:p>
          <a:p>
            <a:pPr algn="ctr"/>
            <a:r>
              <a:rPr lang="en-US" dirty="0" smtClean="0"/>
              <a:t>CD, NvACD</a:t>
            </a:r>
          </a:p>
          <a:p>
            <a:pPr algn="ctr"/>
            <a:r>
              <a:rPr lang="en-US" sz="1600" dirty="0" smtClean="0"/>
              <a:t>NRCS</a:t>
            </a:r>
          </a:p>
          <a:p>
            <a:pPr algn="ctr"/>
            <a:r>
              <a:rPr lang="en-US" sz="1600" dirty="0"/>
              <a:t>UNCE</a:t>
            </a:r>
          </a:p>
          <a:p>
            <a:pPr algn="ctr"/>
            <a:r>
              <a:rPr lang="en-US" sz="1600" dirty="0" smtClean="0"/>
              <a:t>BLM, USFS</a:t>
            </a:r>
          </a:p>
          <a:p>
            <a:pPr algn="ctr"/>
            <a:r>
              <a:rPr lang="en-US" sz="1600" dirty="0" smtClean="0"/>
              <a:t>DCNR,</a:t>
            </a:r>
            <a:r>
              <a:rPr lang="en-US" sz="1600" dirty="0"/>
              <a:t> SETT,</a:t>
            </a:r>
            <a:r>
              <a:rPr lang="en-US" sz="1600" dirty="0" smtClean="0"/>
              <a:t> NDA, NDOW,  etc.</a:t>
            </a:r>
          </a:p>
          <a:p>
            <a:pPr algn="ctr"/>
            <a:r>
              <a:rPr lang="en-US" sz="1600" dirty="0" smtClean="0"/>
              <a:t>Others?</a:t>
            </a:r>
            <a:endParaRPr lang="en-US" sz="1600" dirty="0"/>
          </a:p>
        </p:txBody>
      </p:sp>
      <p:cxnSp>
        <p:nvCxnSpPr>
          <p:cNvPr id="20" name="Straight Arrow Connector 19"/>
          <p:cNvCxnSpPr/>
          <p:nvPr/>
        </p:nvCxnSpPr>
        <p:spPr>
          <a:xfrm flipH="1" flipV="1">
            <a:off x="5858990" y="1081551"/>
            <a:ext cx="14746" cy="51157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09704" y="400049"/>
            <a:ext cx="2546555" cy="1865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LWG</a:t>
            </a:r>
          </a:p>
          <a:p>
            <a:pPr algn="ctr"/>
            <a:r>
              <a:rPr lang="en-US" dirty="0"/>
              <a:t>Resource Concerns</a:t>
            </a:r>
          </a:p>
          <a:p>
            <a:pPr algn="ctr"/>
            <a:r>
              <a:rPr lang="en-US" dirty="0" smtClean="0"/>
              <a:t>Conservation Needs &amp;</a:t>
            </a:r>
          </a:p>
          <a:p>
            <a:pPr algn="ctr"/>
            <a:r>
              <a:rPr lang="en-US" dirty="0" smtClean="0"/>
              <a:t>Priorities</a:t>
            </a:r>
          </a:p>
          <a:p>
            <a:pPr algn="ctr"/>
            <a:r>
              <a:rPr lang="en-US" dirty="0" smtClean="0"/>
              <a:t>Program Funding </a:t>
            </a:r>
            <a:r>
              <a:rPr lang="en-US" dirty="0"/>
              <a:t>R</a:t>
            </a:r>
            <a:r>
              <a:rPr lang="en-US" dirty="0" smtClean="0"/>
              <a:t>ecommendations</a:t>
            </a:r>
            <a:endParaRPr lang="en-US" dirty="0"/>
          </a:p>
        </p:txBody>
      </p:sp>
      <p:cxnSp>
        <p:nvCxnSpPr>
          <p:cNvPr id="26" name="Straight Arrow Connector 25"/>
          <p:cNvCxnSpPr>
            <a:stCxn id="7" idx="3"/>
          </p:cNvCxnSpPr>
          <p:nvPr/>
        </p:nvCxnSpPr>
        <p:spPr>
          <a:xfrm>
            <a:off x="7089058" y="595716"/>
            <a:ext cx="1720646" cy="223378"/>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8814620" y="3515041"/>
            <a:ext cx="2546555" cy="776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STAC</a:t>
            </a:r>
            <a:endParaRPr lang="en-US" sz="2400" dirty="0">
              <a:solidFill>
                <a:schemeClr val="tx2"/>
              </a:solidFill>
            </a:endParaRPr>
          </a:p>
        </p:txBody>
      </p:sp>
      <p:cxnSp>
        <p:nvCxnSpPr>
          <p:cNvPr id="30" name="Straight Arrow Connector 29"/>
          <p:cNvCxnSpPr>
            <a:stCxn id="29" idx="2"/>
          </p:cNvCxnSpPr>
          <p:nvPr/>
        </p:nvCxnSpPr>
        <p:spPr>
          <a:xfrm flipH="1">
            <a:off x="10082981" y="4291790"/>
            <a:ext cx="4917" cy="398811"/>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9836" y="4665248"/>
            <a:ext cx="4015295" cy="189332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solidFill>
                  <a:schemeClr val="tx2"/>
                </a:solidFill>
              </a:rPr>
              <a:t>CD Resource Needs Assessment</a:t>
            </a:r>
          </a:p>
          <a:p>
            <a:r>
              <a:rPr lang="en-US" sz="1600" dirty="0" smtClean="0">
                <a:solidFill>
                  <a:schemeClr val="tx2"/>
                </a:solidFill>
              </a:rPr>
              <a:t>Conservation Action Plan &amp; Management</a:t>
            </a:r>
          </a:p>
          <a:p>
            <a:pPr algn="ctr"/>
            <a:r>
              <a:rPr lang="en-US" sz="1600" dirty="0" smtClean="0">
                <a:solidFill>
                  <a:schemeClr val="tx2"/>
                </a:solidFill>
              </a:rPr>
              <a:t>By Local Need </a:t>
            </a:r>
            <a:r>
              <a:rPr lang="en-US" sz="1600" dirty="0">
                <a:solidFill>
                  <a:schemeClr val="tx2"/>
                </a:solidFill>
              </a:rPr>
              <a:t>and </a:t>
            </a:r>
            <a:r>
              <a:rPr lang="en-US" sz="1600" dirty="0" smtClean="0">
                <a:solidFill>
                  <a:schemeClr val="tx2"/>
                </a:solidFill>
              </a:rPr>
              <a:t>Priority</a:t>
            </a:r>
          </a:p>
          <a:p>
            <a:pPr algn="ctr">
              <a:spcBef>
                <a:spcPts val="600"/>
              </a:spcBef>
            </a:pPr>
            <a:r>
              <a:rPr lang="en-US" sz="2000" dirty="0" smtClean="0">
                <a:solidFill>
                  <a:schemeClr val="bg1"/>
                </a:solidFill>
              </a:rPr>
              <a:t>SWAPA + E + H = Resource &amp; Program Based Actions</a:t>
            </a:r>
            <a:endParaRPr lang="en-US" sz="2000" dirty="0">
              <a:solidFill>
                <a:schemeClr val="bg1"/>
              </a:solidFill>
            </a:endParaRPr>
          </a:p>
        </p:txBody>
      </p:sp>
      <p:cxnSp>
        <p:nvCxnSpPr>
          <p:cNvPr id="35" name="Straight Arrow Connector 34"/>
          <p:cNvCxnSpPr>
            <a:stCxn id="107" idx="3"/>
          </p:cNvCxnSpPr>
          <p:nvPr/>
        </p:nvCxnSpPr>
        <p:spPr>
          <a:xfrm flipV="1">
            <a:off x="3841817" y="3562729"/>
            <a:ext cx="492275" cy="17436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178827" y="2889463"/>
            <a:ext cx="231575" cy="47699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8103546" y="4665248"/>
            <a:ext cx="4088454" cy="189332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2"/>
                </a:solidFill>
              </a:rPr>
              <a:t>NRCS </a:t>
            </a:r>
          </a:p>
          <a:p>
            <a:pPr algn="ctr"/>
            <a:r>
              <a:rPr lang="en-US" dirty="0" smtClean="0">
                <a:solidFill>
                  <a:schemeClr val="tx2"/>
                </a:solidFill>
              </a:rPr>
              <a:t>USDA </a:t>
            </a:r>
            <a:r>
              <a:rPr lang="en-US" dirty="0">
                <a:solidFill>
                  <a:schemeClr val="tx2"/>
                </a:solidFill>
              </a:rPr>
              <a:t>Conservation Program </a:t>
            </a:r>
            <a:r>
              <a:rPr lang="en-US" dirty="0" smtClean="0">
                <a:solidFill>
                  <a:schemeClr val="tx2"/>
                </a:solidFill>
              </a:rPr>
              <a:t>Delivery in State and District</a:t>
            </a:r>
          </a:p>
          <a:p>
            <a:pPr algn="ctr"/>
            <a:r>
              <a:rPr lang="en-US" dirty="0" smtClean="0">
                <a:solidFill>
                  <a:schemeClr val="tx2"/>
                </a:solidFill>
              </a:rPr>
              <a:t>By </a:t>
            </a:r>
          </a:p>
          <a:p>
            <a:pPr algn="ctr"/>
            <a:r>
              <a:rPr lang="en-US" dirty="0" smtClean="0">
                <a:solidFill>
                  <a:schemeClr val="tx2"/>
                </a:solidFill>
              </a:rPr>
              <a:t>Need and Priority</a:t>
            </a:r>
            <a:endParaRPr lang="en-US" dirty="0">
              <a:solidFill>
                <a:schemeClr val="tx2"/>
              </a:solidFill>
            </a:endParaRPr>
          </a:p>
        </p:txBody>
      </p:sp>
      <p:sp>
        <p:nvSpPr>
          <p:cNvPr id="54" name="Rounded Rectangle 53"/>
          <p:cNvSpPr/>
          <p:nvPr/>
        </p:nvSpPr>
        <p:spPr>
          <a:xfrm>
            <a:off x="8809704" y="2501089"/>
            <a:ext cx="2546555" cy="776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District Conservationist</a:t>
            </a:r>
            <a:endParaRPr lang="en-US" sz="2400" dirty="0">
              <a:solidFill>
                <a:schemeClr val="tx2"/>
              </a:solidFill>
            </a:endParaRPr>
          </a:p>
        </p:txBody>
      </p:sp>
      <p:cxnSp>
        <p:nvCxnSpPr>
          <p:cNvPr id="67" name="Straight Arrow Connector 66"/>
          <p:cNvCxnSpPr>
            <a:stCxn id="25" idx="2"/>
          </p:cNvCxnSpPr>
          <p:nvPr/>
        </p:nvCxnSpPr>
        <p:spPr>
          <a:xfrm>
            <a:off x="10082982" y="2265724"/>
            <a:ext cx="0" cy="245196"/>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0082982" y="3277838"/>
            <a:ext cx="0" cy="245196"/>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88" name="Rounded Rectangle 87"/>
          <p:cNvSpPr/>
          <p:nvPr/>
        </p:nvSpPr>
        <p:spPr>
          <a:xfrm>
            <a:off x="3797479" y="4262834"/>
            <a:ext cx="4524866" cy="2295739"/>
          </a:xfrm>
          <a:prstGeom prst="roundRect">
            <a:avLst/>
          </a:prstGeom>
          <a:solidFill>
            <a:schemeClr val="accent3">
              <a:lumMod val="60000"/>
              <a:lumOff val="4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smtClean="0">
                <a:solidFill>
                  <a:schemeClr val="tx2"/>
                </a:solidFill>
              </a:rPr>
              <a:t>Locally Led </a:t>
            </a:r>
          </a:p>
          <a:p>
            <a:pPr algn="ctr"/>
            <a:r>
              <a:rPr lang="en-US" dirty="0" smtClean="0">
                <a:solidFill>
                  <a:schemeClr val="tx2"/>
                </a:solidFill>
              </a:rPr>
              <a:t>Private, City, County</a:t>
            </a:r>
          </a:p>
          <a:p>
            <a:pPr algn="ctr"/>
            <a:r>
              <a:rPr lang="en-US" dirty="0" smtClean="0">
                <a:solidFill>
                  <a:schemeClr val="tx2"/>
                </a:solidFill>
              </a:rPr>
              <a:t>State &amp; Federal (NCCN)</a:t>
            </a:r>
          </a:p>
          <a:p>
            <a:pPr algn="ctr">
              <a:spcBef>
                <a:spcPts val="1200"/>
              </a:spcBef>
            </a:pPr>
            <a:r>
              <a:rPr lang="en-US" sz="2400" dirty="0" smtClean="0">
                <a:solidFill>
                  <a:schemeClr val="tx2"/>
                </a:solidFill>
              </a:rPr>
              <a:t>Working Landscapes</a:t>
            </a:r>
            <a:endParaRPr lang="en-US" dirty="0">
              <a:solidFill>
                <a:schemeClr val="tx2"/>
              </a:solidFill>
            </a:endParaRPr>
          </a:p>
        </p:txBody>
      </p:sp>
      <p:sp>
        <p:nvSpPr>
          <p:cNvPr id="102" name="TextBox 101"/>
          <p:cNvSpPr txBox="1"/>
          <p:nvPr/>
        </p:nvSpPr>
        <p:spPr>
          <a:xfrm>
            <a:off x="3309695" y="6030749"/>
            <a:ext cx="5642834" cy="646331"/>
          </a:xfrm>
          <a:prstGeom prst="rect">
            <a:avLst/>
          </a:prstGeom>
          <a:noFill/>
        </p:spPr>
        <p:txBody>
          <a:bodyPr wrap="square" rtlCol="0">
            <a:spAutoFit/>
          </a:bodyPr>
          <a:lstStyle/>
          <a:p>
            <a:r>
              <a:rPr lang="en-US" sz="3600" b="1" dirty="0" smtClean="0">
                <a:solidFill>
                  <a:schemeClr val="tx2"/>
                </a:solidFill>
              </a:rPr>
              <a:t>Collaborative Conservation</a:t>
            </a:r>
            <a:endParaRPr lang="en-US" sz="3600" b="1" dirty="0">
              <a:solidFill>
                <a:schemeClr val="tx2"/>
              </a:solidFill>
            </a:endParaRPr>
          </a:p>
        </p:txBody>
      </p:sp>
      <p:sp>
        <p:nvSpPr>
          <p:cNvPr id="107" name="Rounded Rectangle 106"/>
          <p:cNvSpPr/>
          <p:nvPr/>
        </p:nvSpPr>
        <p:spPr>
          <a:xfrm>
            <a:off x="410402" y="3196621"/>
            <a:ext cx="3431415" cy="1080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Resource Concerns Checklist &amp; CPPE Identification</a:t>
            </a:r>
          </a:p>
          <a:p>
            <a:pPr algn="ctr"/>
            <a:r>
              <a:rPr lang="en-US" b="1" dirty="0" smtClean="0">
                <a:solidFill>
                  <a:schemeClr val="bg1"/>
                </a:solidFill>
              </a:rPr>
              <a:t>SWAPA = Resource Based Concerns &amp; Action alternatives</a:t>
            </a:r>
            <a:endParaRPr lang="en-US" b="1" dirty="0">
              <a:solidFill>
                <a:schemeClr val="bg1"/>
              </a:solidFill>
            </a:endParaRPr>
          </a:p>
        </p:txBody>
      </p:sp>
      <p:cxnSp>
        <p:nvCxnSpPr>
          <p:cNvPr id="111" name="Straight Arrow Connector 110"/>
          <p:cNvCxnSpPr/>
          <p:nvPr/>
        </p:nvCxnSpPr>
        <p:spPr>
          <a:xfrm flipH="1" flipV="1">
            <a:off x="1882042" y="4312970"/>
            <a:ext cx="15584" cy="35227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90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a:t>
            </a:fld>
            <a:endParaRPr lang="en-US" dirty="0"/>
          </a:p>
        </p:txBody>
      </p:sp>
      <p:pic>
        <p:nvPicPr>
          <p:cNvPr id="7" name="Picture 6"/>
          <p:cNvPicPr>
            <a:picLocks noChangeAspect="1"/>
          </p:cNvPicPr>
          <p:nvPr/>
        </p:nvPicPr>
        <p:blipFill>
          <a:blip r:embed="rId3"/>
          <a:stretch>
            <a:fillRect/>
          </a:stretch>
        </p:blipFill>
        <p:spPr>
          <a:xfrm>
            <a:off x="4314621" y="-1"/>
            <a:ext cx="7877379" cy="6858001"/>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141514" y="947056"/>
            <a:ext cx="4173107" cy="5910943"/>
          </a:xfrm>
        </p:spPr>
        <p:txBody>
          <a:bodyPr>
            <a:normAutofit/>
          </a:bodyPr>
          <a:lstStyle/>
          <a:p>
            <a:pPr marL="0" indent="0" algn="ctr">
              <a:buNone/>
            </a:pPr>
            <a:r>
              <a:rPr lang="en-US" sz="2800" dirty="0"/>
              <a:t>Locally led conservation is a process based on the principle that community stakeholders are </a:t>
            </a:r>
            <a:r>
              <a:rPr lang="en-US" sz="2800" dirty="0" smtClean="0"/>
              <a:t>best suited </a:t>
            </a:r>
            <a:r>
              <a:rPr lang="en-US" sz="2800" dirty="0"/>
              <a:t>to identify and resolve local natural resource problems. </a:t>
            </a:r>
            <a:endParaRPr lang="en-US" sz="2800" dirty="0" smtClean="0"/>
          </a:p>
          <a:p>
            <a:pPr marL="0" indent="0" algn="ctr">
              <a:spcBef>
                <a:spcPts val="3600"/>
              </a:spcBef>
              <a:buNone/>
            </a:pPr>
            <a:r>
              <a:rPr lang="en-US" sz="2800" dirty="0" smtClean="0"/>
              <a:t>These </a:t>
            </a:r>
            <a:r>
              <a:rPr lang="en-US" sz="2800" dirty="0"/>
              <a:t>objectives will help define a desired future condition for these resources in terms </a:t>
            </a:r>
            <a:r>
              <a:rPr lang="en-US" sz="2800" dirty="0" smtClean="0"/>
              <a:t>of what </a:t>
            </a:r>
            <a:r>
              <a:rPr lang="en-US" sz="2800" dirty="0"/>
              <a:t>the local people want.</a:t>
            </a:r>
          </a:p>
        </p:txBody>
      </p:sp>
      <p:sp>
        <p:nvSpPr>
          <p:cNvPr id="2" name="Title 1"/>
          <p:cNvSpPr>
            <a:spLocks noGrp="1"/>
          </p:cNvSpPr>
          <p:nvPr>
            <p:ph type="title"/>
          </p:nvPr>
        </p:nvSpPr>
        <p:spPr>
          <a:xfrm>
            <a:off x="1760230" y="44510"/>
            <a:ext cx="5467884" cy="654110"/>
          </a:xfrm>
        </p:spPr>
        <p:txBody>
          <a:bodyPr>
            <a:noAutofit/>
          </a:bodyPr>
          <a:lstStyle/>
          <a:p>
            <a:r>
              <a:rPr lang="en-US" sz="4000" dirty="0" smtClean="0">
                <a:solidFill>
                  <a:srgbClr val="047204"/>
                </a:solidFill>
              </a:rPr>
              <a:t>Locally Led Conservation</a:t>
            </a:r>
            <a:endParaRPr lang="en-US" sz="4000" dirty="0">
              <a:solidFill>
                <a:srgbClr val="047204"/>
              </a:solidFill>
            </a:endParaRPr>
          </a:p>
        </p:txBody>
      </p:sp>
    </p:spTree>
    <p:extLst>
      <p:ext uri="{BB962C8B-B14F-4D97-AF65-F5344CB8AC3E}">
        <p14:creationId xmlns:p14="http://schemas.microsoft.com/office/powerpoint/2010/main" val="4192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7" name="Rounded Rectangle 6"/>
          <p:cNvSpPr/>
          <p:nvPr/>
        </p:nvSpPr>
        <p:spPr>
          <a:xfrm>
            <a:off x="3808429" y="55248"/>
            <a:ext cx="3280629" cy="1080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2"/>
                </a:solidFill>
              </a:rPr>
              <a:t>Conservation District</a:t>
            </a:r>
            <a:endParaRPr lang="en-US" sz="2800" b="1" dirty="0">
              <a:solidFill>
                <a:schemeClr val="tx2"/>
              </a:solidFill>
            </a:endParaRPr>
          </a:p>
        </p:txBody>
      </p:sp>
      <p:cxnSp>
        <p:nvCxnSpPr>
          <p:cNvPr id="10" name="Straight Arrow Connector 9"/>
          <p:cNvCxnSpPr/>
          <p:nvPr/>
        </p:nvCxnSpPr>
        <p:spPr>
          <a:xfrm flipH="1">
            <a:off x="3309695" y="1081551"/>
            <a:ext cx="586243" cy="35848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37790" y="595716"/>
            <a:ext cx="3285676" cy="2377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rPr>
              <a:t>Resource Needs Assessment Committee</a:t>
            </a:r>
          </a:p>
          <a:p>
            <a:pPr algn="ctr"/>
            <a:r>
              <a:rPr lang="en-US" sz="1600" dirty="0"/>
              <a:t>Community leaders &amp; stakeholders</a:t>
            </a:r>
          </a:p>
          <a:p>
            <a:pPr algn="ctr"/>
            <a:r>
              <a:rPr lang="en-US" sz="1600" dirty="0" smtClean="0"/>
              <a:t>Business/Industry/Tribes</a:t>
            </a:r>
          </a:p>
          <a:p>
            <a:pPr algn="ctr"/>
            <a:r>
              <a:rPr lang="en-US" sz="1600" dirty="0" smtClean="0"/>
              <a:t>Conservation Groups</a:t>
            </a:r>
          </a:p>
          <a:p>
            <a:pPr algn="ctr"/>
            <a:r>
              <a:rPr lang="en-US" sz="1600" dirty="0" smtClean="0"/>
              <a:t>SG LAWG</a:t>
            </a:r>
          </a:p>
          <a:p>
            <a:pPr algn="ctr"/>
            <a:r>
              <a:rPr lang="en-US" sz="1600" dirty="0" smtClean="0"/>
              <a:t>City/County, State and Federal Agencies in District</a:t>
            </a:r>
          </a:p>
        </p:txBody>
      </p:sp>
      <p:cxnSp>
        <p:nvCxnSpPr>
          <p:cNvPr id="15" name="Straight Arrow Connector 14"/>
          <p:cNvCxnSpPr>
            <a:endCxn id="14" idx="3"/>
          </p:cNvCxnSpPr>
          <p:nvPr/>
        </p:nvCxnSpPr>
        <p:spPr>
          <a:xfrm flipH="1" flipV="1">
            <a:off x="3323466" y="1784272"/>
            <a:ext cx="990438" cy="149642"/>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313904" y="1622015"/>
            <a:ext cx="3087329" cy="2092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2"/>
                </a:solidFill>
              </a:rPr>
              <a:t>RNA Technical Team</a:t>
            </a:r>
          </a:p>
          <a:p>
            <a:pPr algn="ctr"/>
            <a:r>
              <a:rPr lang="en-US" dirty="0" smtClean="0"/>
              <a:t>CD, NvACD</a:t>
            </a:r>
          </a:p>
          <a:p>
            <a:pPr algn="ctr"/>
            <a:r>
              <a:rPr lang="en-US" sz="1600" dirty="0" smtClean="0"/>
              <a:t>NRCS</a:t>
            </a:r>
          </a:p>
          <a:p>
            <a:pPr algn="ctr"/>
            <a:r>
              <a:rPr lang="en-US" sz="1600" dirty="0"/>
              <a:t>UNCE</a:t>
            </a:r>
          </a:p>
          <a:p>
            <a:pPr algn="ctr"/>
            <a:r>
              <a:rPr lang="en-US" sz="1600" dirty="0" smtClean="0"/>
              <a:t>BLM, USFS</a:t>
            </a:r>
          </a:p>
          <a:p>
            <a:pPr algn="ctr"/>
            <a:r>
              <a:rPr lang="en-US" sz="1600" dirty="0" smtClean="0"/>
              <a:t>DCNR,</a:t>
            </a:r>
            <a:r>
              <a:rPr lang="en-US" sz="1600" dirty="0"/>
              <a:t> SETT,</a:t>
            </a:r>
            <a:r>
              <a:rPr lang="en-US" sz="1600" dirty="0" smtClean="0"/>
              <a:t> NDA, NDOW,  etc.</a:t>
            </a:r>
          </a:p>
          <a:p>
            <a:pPr algn="ctr"/>
            <a:r>
              <a:rPr lang="en-US" sz="1600" dirty="0" smtClean="0"/>
              <a:t>Others?</a:t>
            </a:r>
            <a:endParaRPr lang="en-US" sz="1600" dirty="0"/>
          </a:p>
        </p:txBody>
      </p:sp>
      <p:cxnSp>
        <p:nvCxnSpPr>
          <p:cNvPr id="20" name="Straight Arrow Connector 19"/>
          <p:cNvCxnSpPr/>
          <p:nvPr/>
        </p:nvCxnSpPr>
        <p:spPr>
          <a:xfrm flipH="1" flipV="1">
            <a:off x="5858990" y="1081551"/>
            <a:ext cx="14746" cy="51157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8809704" y="400049"/>
            <a:ext cx="2546555" cy="18656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LWG</a:t>
            </a:r>
          </a:p>
          <a:p>
            <a:pPr algn="ctr"/>
            <a:r>
              <a:rPr lang="en-US" dirty="0"/>
              <a:t>Resource Concerns</a:t>
            </a:r>
          </a:p>
          <a:p>
            <a:pPr algn="ctr"/>
            <a:r>
              <a:rPr lang="en-US" dirty="0" smtClean="0"/>
              <a:t>Conservation Needs &amp;</a:t>
            </a:r>
          </a:p>
          <a:p>
            <a:pPr algn="ctr"/>
            <a:r>
              <a:rPr lang="en-US" dirty="0" smtClean="0"/>
              <a:t>Priorities</a:t>
            </a:r>
          </a:p>
          <a:p>
            <a:pPr algn="ctr"/>
            <a:r>
              <a:rPr lang="en-US" dirty="0" smtClean="0"/>
              <a:t>Program Funding </a:t>
            </a:r>
            <a:r>
              <a:rPr lang="en-US" dirty="0"/>
              <a:t>R</a:t>
            </a:r>
            <a:r>
              <a:rPr lang="en-US" dirty="0" smtClean="0"/>
              <a:t>ecommendations</a:t>
            </a:r>
            <a:endParaRPr lang="en-US" dirty="0"/>
          </a:p>
        </p:txBody>
      </p:sp>
      <p:cxnSp>
        <p:nvCxnSpPr>
          <p:cNvPr id="26" name="Straight Arrow Connector 25"/>
          <p:cNvCxnSpPr>
            <a:stCxn id="7" idx="3"/>
          </p:cNvCxnSpPr>
          <p:nvPr/>
        </p:nvCxnSpPr>
        <p:spPr>
          <a:xfrm>
            <a:off x="7089058" y="595716"/>
            <a:ext cx="1720646" cy="223378"/>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8814620" y="3515041"/>
            <a:ext cx="2546555" cy="776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STAC</a:t>
            </a:r>
            <a:endParaRPr lang="en-US" sz="2400" dirty="0">
              <a:solidFill>
                <a:schemeClr val="tx2"/>
              </a:solidFill>
            </a:endParaRPr>
          </a:p>
        </p:txBody>
      </p:sp>
      <p:cxnSp>
        <p:nvCxnSpPr>
          <p:cNvPr id="30" name="Straight Arrow Connector 29"/>
          <p:cNvCxnSpPr>
            <a:stCxn id="29" idx="2"/>
          </p:cNvCxnSpPr>
          <p:nvPr/>
        </p:nvCxnSpPr>
        <p:spPr>
          <a:xfrm flipH="1">
            <a:off x="10082981" y="4291790"/>
            <a:ext cx="4917" cy="398811"/>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9836" y="4665248"/>
            <a:ext cx="4015295" cy="200769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smtClean="0">
                <a:solidFill>
                  <a:schemeClr val="tx2"/>
                </a:solidFill>
              </a:rPr>
              <a:t>CD Resource Needs Assessment &amp;</a:t>
            </a:r>
          </a:p>
          <a:p>
            <a:pPr algn="ctr"/>
            <a:r>
              <a:rPr lang="en-US" sz="2000" b="1" dirty="0" smtClean="0">
                <a:solidFill>
                  <a:schemeClr val="tx2"/>
                </a:solidFill>
              </a:rPr>
              <a:t>Conservation Action Plan</a:t>
            </a:r>
            <a:endParaRPr lang="en-US" sz="2000" dirty="0" smtClean="0">
              <a:solidFill>
                <a:schemeClr val="tx2"/>
              </a:solidFill>
            </a:endParaRPr>
          </a:p>
          <a:p>
            <a:pPr algn="ctr"/>
            <a:r>
              <a:rPr lang="en-US" sz="1600" dirty="0" smtClean="0">
                <a:solidFill>
                  <a:schemeClr val="tx2"/>
                </a:solidFill>
              </a:rPr>
              <a:t>By Local Need </a:t>
            </a:r>
            <a:r>
              <a:rPr lang="en-US" sz="1600" dirty="0">
                <a:solidFill>
                  <a:schemeClr val="tx2"/>
                </a:solidFill>
              </a:rPr>
              <a:t>and </a:t>
            </a:r>
            <a:r>
              <a:rPr lang="en-US" sz="1600" dirty="0" smtClean="0">
                <a:solidFill>
                  <a:schemeClr val="tx2"/>
                </a:solidFill>
              </a:rPr>
              <a:t>Priority</a:t>
            </a:r>
          </a:p>
          <a:p>
            <a:pPr algn="ctr">
              <a:spcBef>
                <a:spcPts val="600"/>
              </a:spcBef>
            </a:pPr>
            <a:r>
              <a:rPr lang="en-US" sz="2000" dirty="0" smtClean="0">
                <a:solidFill>
                  <a:schemeClr val="bg1"/>
                </a:solidFill>
              </a:rPr>
              <a:t>SWAPA + E + H = Resource &amp; Program Based Actions</a:t>
            </a:r>
            <a:endParaRPr lang="en-US" sz="2000" dirty="0">
              <a:solidFill>
                <a:schemeClr val="bg1"/>
              </a:solidFill>
            </a:endParaRPr>
          </a:p>
        </p:txBody>
      </p:sp>
      <p:cxnSp>
        <p:nvCxnSpPr>
          <p:cNvPr id="35" name="Straight Arrow Connector 34"/>
          <p:cNvCxnSpPr>
            <a:stCxn id="107" idx="3"/>
          </p:cNvCxnSpPr>
          <p:nvPr/>
        </p:nvCxnSpPr>
        <p:spPr>
          <a:xfrm flipV="1">
            <a:off x="3841817" y="3562729"/>
            <a:ext cx="492275" cy="174360"/>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178827" y="2889463"/>
            <a:ext cx="231575" cy="47699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8103546" y="4665248"/>
            <a:ext cx="4088454" cy="201183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2"/>
                </a:solidFill>
              </a:rPr>
              <a:t>NRCS </a:t>
            </a:r>
          </a:p>
          <a:p>
            <a:pPr algn="ctr"/>
            <a:r>
              <a:rPr lang="en-US" dirty="0" smtClean="0">
                <a:solidFill>
                  <a:schemeClr val="tx2"/>
                </a:solidFill>
              </a:rPr>
              <a:t>USDA </a:t>
            </a:r>
            <a:r>
              <a:rPr lang="en-US" dirty="0">
                <a:solidFill>
                  <a:schemeClr val="tx2"/>
                </a:solidFill>
              </a:rPr>
              <a:t>Conservation Program </a:t>
            </a:r>
            <a:r>
              <a:rPr lang="en-US" dirty="0" smtClean="0">
                <a:solidFill>
                  <a:schemeClr val="tx2"/>
                </a:solidFill>
              </a:rPr>
              <a:t>Delivery in State and District</a:t>
            </a:r>
          </a:p>
          <a:p>
            <a:pPr algn="ctr"/>
            <a:r>
              <a:rPr lang="en-US" dirty="0" smtClean="0">
                <a:solidFill>
                  <a:schemeClr val="tx2"/>
                </a:solidFill>
              </a:rPr>
              <a:t>By </a:t>
            </a:r>
          </a:p>
          <a:p>
            <a:pPr algn="ctr"/>
            <a:r>
              <a:rPr lang="en-US" dirty="0" smtClean="0">
                <a:solidFill>
                  <a:schemeClr val="tx2"/>
                </a:solidFill>
              </a:rPr>
              <a:t>Need and Priority</a:t>
            </a:r>
            <a:endParaRPr lang="en-US" dirty="0">
              <a:solidFill>
                <a:schemeClr val="tx2"/>
              </a:solidFill>
            </a:endParaRPr>
          </a:p>
        </p:txBody>
      </p:sp>
      <p:sp>
        <p:nvSpPr>
          <p:cNvPr id="54" name="Rounded Rectangle 53"/>
          <p:cNvSpPr/>
          <p:nvPr/>
        </p:nvSpPr>
        <p:spPr>
          <a:xfrm>
            <a:off x="8809704" y="2501089"/>
            <a:ext cx="2546555" cy="776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2"/>
                </a:solidFill>
              </a:rPr>
              <a:t>District Conservationist</a:t>
            </a:r>
            <a:endParaRPr lang="en-US" sz="2400" dirty="0">
              <a:solidFill>
                <a:schemeClr val="tx2"/>
              </a:solidFill>
            </a:endParaRPr>
          </a:p>
        </p:txBody>
      </p:sp>
      <p:cxnSp>
        <p:nvCxnSpPr>
          <p:cNvPr id="67" name="Straight Arrow Connector 66"/>
          <p:cNvCxnSpPr>
            <a:stCxn id="25" idx="2"/>
          </p:cNvCxnSpPr>
          <p:nvPr/>
        </p:nvCxnSpPr>
        <p:spPr>
          <a:xfrm>
            <a:off x="10082982" y="2265724"/>
            <a:ext cx="0" cy="245196"/>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0082982" y="3277838"/>
            <a:ext cx="0" cy="245196"/>
          </a:xfrm>
          <a:prstGeom prst="straightConnector1">
            <a:avLst/>
          </a:prstGeom>
          <a:ln w="28575">
            <a:tailEnd type="stealth" w="lg" len="lg"/>
          </a:ln>
        </p:spPr>
        <p:style>
          <a:lnRef idx="1">
            <a:schemeClr val="accent1"/>
          </a:lnRef>
          <a:fillRef idx="0">
            <a:schemeClr val="accent1"/>
          </a:fillRef>
          <a:effectRef idx="0">
            <a:schemeClr val="accent1"/>
          </a:effectRef>
          <a:fontRef idx="minor">
            <a:schemeClr val="tx1"/>
          </a:fontRef>
        </p:style>
      </p:cxnSp>
      <p:sp>
        <p:nvSpPr>
          <p:cNvPr id="88" name="Rounded Rectangle 87"/>
          <p:cNvSpPr/>
          <p:nvPr/>
        </p:nvSpPr>
        <p:spPr>
          <a:xfrm>
            <a:off x="3797479" y="4262834"/>
            <a:ext cx="4524866" cy="2295739"/>
          </a:xfrm>
          <a:prstGeom prst="roundRect">
            <a:avLst/>
          </a:prstGeom>
          <a:solidFill>
            <a:schemeClr val="accent3">
              <a:lumMod val="60000"/>
              <a:lumOff val="4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smtClean="0">
                <a:solidFill>
                  <a:schemeClr val="tx2"/>
                </a:solidFill>
              </a:rPr>
              <a:t>Locally Led </a:t>
            </a:r>
          </a:p>
          <a:p>
            <a:pPr algn="ctr"/>
            <a:r>
              <a:rPr lang="en-US" dirty="0" smtClean="0">
                <a:solidFill>
                  <a:schemeClr val="tx2"/>
                </a:solidFill>
              </a:rPr>
              <a:t>Private, City, County</a:t>
            </a:r>
          </a:p>
          <a:p>
            <a:pPr algn="ctr"/>
            <a:r>
              <a:rPr lang="en-US" dirty="0" smtClean="0">
                <a:solidFill>
                  <a:schemeClr val="tx2"/>
                </a:solidFill>
              </a:rPr>
              <a:t>State &amp; Federal (NCCN)</a:t>
            </a:r>
          </a:p>
          <a:p>
            <a:pPr algn="ctr">
              <a:spcBef>
                <a:spcPts val="1200"/>
              </a:spcBef>
            </a:pPr>
            <a:r>
              <a:rPr lang="en-US" sz="2400" dirty="0" smtClean="0">
                <a:solidFill>
                  <a:schemeClr val="tx2"/>
                </a:solidFill>
              </a:rPr>
              <a:t>Working Landscapes</a:t>
            </a:r>
            <a:endParaRPr lang="en-US" dirty="0">
              <a:solidFill>
                <a:schemeClr val="tx2"/>
              </a:solidFill>
            </a:endParaRPr>
          </a:p>
        </p:txBody>
      </p:sp>
      <p:sp>
        <p:nvSpPr>
          <p:cNvPr id="102" name="TextBox 101"/>
          <p:cNvSpPr txBox="1"/>
          <p:nvPr/>
        </p:nvSpPr>
        <p:spPr>
          <a:xfrm>
            <a:off x="3483866" y="6026612"/>
            <a:ext cx="5642834" cy="646331"/>
          </a:xfrm>
          <a:prstGeom prst="rect">
            <a:avLst/>
          </a:prstGeom>
          <a:noFill/>
        </p:spPr>
        <p:txBody>
          <a:bodyPr wrap="square" rtlCol="0">
            <a:spAutoFit/>
          </a:bodyPr>
          <a:lstStyle/>
          <a:p>
            <a:r>
              <a:rPr lang="en-US" sz="3600" b="1" dirty="0" smtClean="0">
                <a:solidFill>
                  <a:schemeClr val="tx2"/>
                </a:solidFill>
              </a:rPr>
              <a:t>Collaborative Conservation</a:t>
            </a:r>
            <a:endParaRPr lang="en-US" sz="3600" b="1" dirty="0">
              <a:solidFill>
                <a:schemeClr val="tx2"/>
              </a:solidFill>
            </a:endParaRPr>
          </a:p>
        </p:txBody>
      </p:sp>
      <p:sp>
        <p:nvSpPr>
          <p:cNvPr id="107" name="Rounded Rectangle 106"/>
          <p:cNvSpPr/>
          <p:nvPr/>
        </p:nvSpPr>
        <p:spPr>
          <a:xfrm>
            <a:off x="410402" y="3196621"/>
            <a:ext cx="3431415" cy="1080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Resource Concerns Checklist &amp; CPPE Identification</a:t>
            </a:r>
          </a:p>
          <a:p>
            <a:pPr algn="ctr"/>
            <a:r>
              <a:rPr lang="en-US" b="1" dirty="0" smtClean="0">
                <a:solidFill>
                  <a:schemeClr val="bg1"/>
                </a:solidFill>
              </a:rPr>
              <a:t>SWAPA = Resource Based Concerns &amp; Action alternatives</a:t>
            </a:r>
            <a:endParaRPr lang="en-US" b="1" dirty="0">
              <a:solidFill>
                <a:schemeClr val="bg1"/>
              </a:solidFill>
            </a:endParaRPr>
          </a:p>
        </p:txBody>
      </p:sp>
      <p:cxnSp>
        <p:nvCxnSpPr>
          <p:cNvPr id="111" name="Straight Arrow Connector 110"/>
          <p:cNvCxnSpPr/>
          <p:nvPr/>
        </p:nvCxnSpPr>
        <p:spPr>
          <a:xfrm flipH="1" flipV="1">
            <a:off x="1882042" y="4312970"/>
            <a:ext cx="15584" cy="352279"/>
          </a:xfrm>
          <a:prstGeom prst="straightConnector1">
            <a:avLst/>
          </a:prstGeom>
          <a:ln w="28575">
            <a:headEnd type="stealth"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2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CAB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0110" y="1712567"/>
            <a:ext cx="10547604" cy="5031133"/>
          </a:xfrm>
        </p:spPr>
        <p:txBody>
          <a:bodyPr>
            <a:normAutofit fontScale="85000" lnSpcReduction="20000"/>
          </a:bodyPr>
          <a:lstStyle/>
          <a:p>
            <a:pPr marL="0" indent="0">
              <a:buNone/>
            </a:pPr>
            <a:r>
              <a:rPr lang="en-US" dirty="0" smtClean="0"/>
              <a:t>Phase </a:t>
            </a:r>
            <a:r>
              <a:rPr lang="en-US" dirty="0"/>
              <a:t>I – Collection and Analysis (Understanding the Problems and Opportunities)</a:t>
            </a:r>
          </a:p>
          <a:p>
            <a:pPr marL="1371600" indent="-457200">
              <a:buFont typeface="+mj-lt"/>
              <a:buAutoNum type="arabicParenR"/>
            </a:pPr>
            <a:r>
              <a:rPr lang="en-US" strike="sngStrike" dirty="0" smtClean="0"/>
              <a:t>Identify </a:t>
            </a:r>
            <a:r>
              <a:rPr lang="en-US" strike="sngStrike" dirty="0"/>
              <a:t>problems and </a:t>
            </a:r>
            <a:r>
              <a:rPr lang="en-US" strike="sngStrike" dirty="0" smtClean="0"/>
              <a:t>opportunities</a:t>
            </a:r>
          </a:p>
          <a:p>
            <a:pPr marL="1371600" indent="-457200">
              <a:buFont typeface="+mj-lt"/>
              <a:buAutoNum type="arabicParenR"/>
            </a:pPr>
            <a:r>
              <a:rPr lang="en-US" strike="sngStrike" dirty="0"/>
              <a:t>Determine </a:t>
            </a:r>
            <a:r>
              <a:rPr lang="en-US" strike="sngStrike" dirty="0" smtClean="0"/>
              <a:t>objectives</a:t>
            </a:r>
          </a:p>
          <a:p>
            <a:pPr marL="1371600" indent="-457200">
              <a:buFont typeface="+mj-lt"/>
              <a:buAutoNum type="arabicPeriod"/>
            </a:pPr>
            <a:r>
              <a:rPr lang="en-US" dirty="0"/>
              <a:t>Inventory resources</a:t>
            </a:r>
          </a:p>
          <a:p>
            <a:pPr marL="1371600" indent="-457200">
              <a:buFont typeface="+mj-lt"/>
              <a:buAutoNum type="arabicPeriod"/>
            </a:pPr>
            <a:r>
              <a:rPr lang="en-US" dirty="0"/>
              <a:t>Analyze resource </a:t>
            </a:r>
            <a:r>
              <a:rPr lang="en-US" dirty="0" smtClean="0"/>
              <a:t>data</a:t>
            </a:r>
          </a:p>
          <a:p>
            <a:pPr marL="1371600" indent="-457200">
              <a:buFont typeface="+mj-lt"/>
              <a:buAutoNum type="arabicPeriod"/>
            </a:pPr>
            <a:r>
              <a:rPr lang="en-US" dirty="0"/>
              <a:t>Identify problems and </a:t>
            </a:r>
            <a:r>
              <a:rPr lang="en-US" dirty="0" smtClean="0"/>
              <a:t>opportunities</a:t>
            </a:r>
          </a:p>
          <a:p>
            <a:pPr marL="0" indent="0">
              <a:buNone/>
            </a:pPr>
            <a:r>
              <a:rPr lang="en-US" dirty="0" smtClean="0"/>
              <a:t>Phase II – Decision Support (Understanding the Solutions)</a:t>
            </a:r>
          </a:p>
          <a:p>
            <a:pPr marL="1371600" indent="-457200">
              <a:buFont typeface="+mj-lt"/>
              <a:buAutoNum type="arabicPeriod" startAt="4"/>
            </a:pPr>
            <a:r>
              <a:rPr lang="en-US" dirty="0"/>
              <a:t>Determine </a:t>
            </a:r>
            <a:r>
              <a:rPr lang="en-US" dirty="0" smtClean="0"/>
              <a:t>objectives</a:t>
            </a:r>
          </a:p>
          <a:p>
            <a:pPr marL="1371600" indent="-457200">
              <a:buFont typeface="+mj-lt"/>
              <a:buAutoNum type="arabicPeriod" startAt="4"/>
            </a:pPr>
            <a:r>
              <a:rPr lang="en-US" dirty="0" smtClean="0"/>
              <a:t>Formulate alternatives</a:t>
            </a:r>
          </a:p>
          <a:p>
            <a:pPr marL="1371600" indent="-457200">
              <a:buFont typeface="+mj-lt"/>
              <a:buAutoNum type="arabicPeriod" startAt="4"/>
            </a:pPr>
            <a:r>
              <a:rPr lang="en-US" dirty="0"/>
              <a:t>Evaluate </a:t>
            </a:r>
            <a:r>
              <a:rPr lang="en-US" dirty="0" smtClean="0"/>
              <a:t>alternatives</a:t>
            </a:r>
          </a:p>
          <a:p>
            <a:pPr marL="1371600" indent="-457200">
              <a:buFont typeface="+mj-lt"/>
              <a:buAutoNum type="arabicPeriod" startAt="4"/>
            </a:pPr>
            <a:r>
              <a:rPr lang="en-US" dirty="0"/>
              <a:t>Make </a:t>
            </a:r>
            <a:r>
              <a:rPr lang="en-US" dirty="0" smtClean="0"/>
              <a:t>decisions = Develop Conservation Action Plan</a:t>
            </a:r>
            <a:endParaRPr lang="en-US" dirty="0"/>
          </a:p>
          <a:p>
            <a:pPr marL="0" indent="0">
              <a:buNone/>
            </a:pPr>
            <a:r>
              <a:rPr lang="en-US" dirty="0" smtClean="0"/>
              <a:t>Phase </a:t>
            </a:r>
            <a:r>
              <a:rPr lang="en-US" dirty="0"/>
              <a:t>III – Application and Evaluation (Understanding the Results)</a:t>
            </a:r>
          </a:p>
          <a:p>
            <a:pPr marL="1371600" indent="-457200">
              <a:buFont typeface="+mj-lt"/>
              <a:buAutoNum type="arabicPeriod" startAt="8"/>
            </a:pPr>
            <a:r>
              <a:rPr lang="en-US" dirty="0" smtClean="0"/>
              <a:t>Implement </a:t>
            </a:r>
            <a:r>
              <a:rPr lang="en-US" dirty="0"/>
              <a:t>the </a:t>
            </a:r>
            <a:r>
              <a:rPr lang="en-US" dirty="0" smtClean="0"/>
              <a:t>plan</a:t>
            </a:r>
          </a:p>
          <a:p>
            <a:pPr marL="1371600" indent="-457200">
              <a:buFont typeface="+mj-lt"/>
              <a:buAutoNum type="arabicPeriod" startAt="8"/>
            </a:pPr>
            <a:r>
              <a:rPr lang="en-US" dirty="0"/>
              <a:t>Evaluate the </a:t>
            </a:r>
            <a:r>
              <a:rPr lang="en-US" dirty="0" smtClean="0"/>
              <a:t>plan</a:t>
            </a:r>
            <a:endParaRPr lang="en-US" dirty="0"/>
          </a:p>
          <a:p>
            <a:pPr marL="0" indent="0">
              <a:buNone/>
            </a:pPr>
            <a:endParaRPr lang="en-US" dirty="0"/>
          </a:p>
        </p:txBody>
      </p:sp>
      <p:sp>
        <p:nvSpPr>
          <p:cNvPr id="2" name="Title 1"/>
          <p:cNvSpPr>
            <a:spLocks noGrp="1"/>
          </p:cNvSpPr>
          <p:nvPr>
            <p:ph type="title"/>
          </p:nvPr>
        </p:nvSpPr>
        <p:spPr>
          <a:xfrm>
            <a:off x="1812798" y="119743"/>
            <a:ext cx="8659260" cy="610567"/>
          </a:xfrm>
        </p:spPr>
        <p:txBody>
          <a:bodyPr/>
          <a:lstStyle/>
          <a:p>
            <a:r>
              <a:rPr lang="en-US" dirty="0" smtClean="0">
                <a:solidFill>
                  <a:srgbClr val="047204"/>
                </a:solidFill>
              </a:rPr>
              <a:t>NRCS National </a:t>
            </a:r>
            <a:r>
              <a:rPr lang="en-US" dirty="0">
                <a:solidFill>
                  <a:srgbClr val="047204"/>
                </a:solidFill>
              </a:rPr>
              <a:t>Planning Procedures Handbook</a:t>
            </a:r>
          </a:p>
        </p:txBody>
      </p:sp>
      <p:sp>
        <p:nvSpPr>
          <p:cNvPr id="4" name="Slide Number Placeholder 3"/>
          <p:cNvSpPr>
            <a:spLocks noGrp="1"/>
          </p:cNvSpPr>
          <p:nvPr>
            <p:ph type="sldNum" sz="quarter" idx="12"/>
          </p:nvPr>
        </p:nvSpPr>
        <p:spPr/>
        <p:txBody>
          <a:bodyPr/>
          <a:lstStyle/>
          <a:p>
            <a:fld id="{9CD8D479-8942-46E8-A226-A4E01F7A105C}" type="slidenum">
              <a:rPr lang="en-US" smtClean="0"/>
              <a:t>5</a:t>
            </a:fld>
            <a:endParaRPr lang="en-US" dirty="0"/>
          </a:p>
        </p:txBody>
      </p:sp>
      <p:sp>
        <p:nvSpPr>
          <p:cNvPr id="7" name="TextBox 6"/>
          <p:cNvSpPr txBox="1"/>
          <p:nvPr/>
        </p:nvSpPr>
        <p:spPr>
          <a:xfrm>
            <a:off x="576943" y="824990"/>
            <a:ext cx="10929257" cy="830997"/>
          </a:xfrm>
          <a:prstGeom prst="rect">
            <a:avLst/>
          </a:prstGeom>
          <a:noFill/>
        </p:spPr>
        <p:txBody>
          <a:bodyPr wrap="square" rtlCol="0">
            <a:spAutoFit/>
          </a:bodyPr>
          <a:lstStyle/>
          <a:p>
            <a:pPr algn="ctr"/>
            <a:r>
              <a:rPr lang="en-US" sz="2400" dirty="0"/>
              <a:t>The planning process used by NRCS is a three-phase, nine-step process. </a:t>
            </a:r>
            <a:r>
              <a:rPr lang="en-US" sz="2400" b="1" dirty="0" smtClean="0"/>
              <a:t>The </a:t>
            </a:r>
            <a:r>
              <a:rPr lang="en-US" sz="2400" b="1" dirty="0"/>
              <a:t>process is very dynamic</a:t>
            </a:r>
          </a:p>
        </p:txBody>
      </p:sp>
      <p:sp>
        <p:nvSpPr>
          <p:cNvPr id="10" name="Curved Right Arrow 9"/>
          <p:cNvSpPr/>
          <p:nvPr/>
        </p:nvSpPr>
        <p:spPr>
          <a:xfrm>
            <a:off x="1251857" y="2111827"/>
            <a:ext cx="772886" cy="1600201"/>
          </a:xfrm>
          <a:prstGeom prst="curvedRightArrow">
            <a:avLst/>
          </a:prstGeom>
          <a:solidFill>
            <a:srgbClr val="047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Left Arrow 10"/>
          <p:cNvSpPr/>
          <p:nvPr/>
        </p:nvSpPr>
        <p:spPr>
          <a:xfrm>
            <a:off x="6836228" y="2495876"/>
            <a:ext cx="666205" cy="1782210"/>
          </a:xfrm>
          <a:prstGeom prst="curvedLeftArrow">
            <a:avLst/>
          </a:prstGeom>
          <a:solidFill>
            <a:srgbClr val="0472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ight Brace 12"/>
          <p:cNvSpPr/>
          <p:nvPr/>
        </p:nvSpPr>
        <p:spPr>
          <a:xfrm>
            <a:off x="8164286" y="2645229"/>
            <a:ext cx="370114" cy="106679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9047976" y="2993962"/>
            <a:ext cx="2128403" cy="646331"/>
          </a:xfrm>
          <a:prstGeom prst="rect">
            <a:avLst/>
          </a:prstGeom>
          <a:noFill/>
        </p:spPr>
        <p:txBody>
          <a:bodyPr wrap="none" rtlCol="0">
            <a:spAutoFit/>
          </a:bodyPr>
          <a:lstStyle/>
          <a:p>
            <a:r>
              <a:rPr lang="en-US" dirty="0" smtClean="0"/>
              <a:t>SWAPA</a:t>
            </a:r>
          </a:p>
          <a:p>
            <a:r>
              <a:rPr lang="en-US" dirty="0" smtClean="0"/>
              <a:t>Resource Conditions</a:t>
            </a:r>
            <a:endParaRPr lang="en-US" dirty="0"/>
          </a:p>
        </p:txBody>
      </p:sp>
      <p:sp>
        <p:nvSpPr>
          <p:cNvPr id="15" name="Right Brace 14"/>
          <p:cNvSpPr/>
          <p:nvPr/>
        </p:nvSpPr>
        <p:spPr>
          <a:xfrm>
            <a:off x="8164286" y="4201886"/>
            <a:ext cx="370114" cy="215537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8939118" y="5094905"/>
            <a:ext cx="3133139" cy="1200329"/>
          </a:xfrm>
          <a:prstGeom prst="rect">
            <a:avLst/>
          </a:prstGeom>
          <a:noFill/>
        </p:spPr>
        <p:txBody>
          <a:bodyPr wrap="square" rtlCol="0">
            <a:spAutoFit/>
          </a:bodyPr>
          <a:lstStyle/>
          <a:p>
            <a:r>
              <a:rPr lang="en-US" dirty="0" smtClean="0"/>
              <a:t>SWAPA + E + H</a:t>
            </a:r>
          </a:p>
          <a:p>
            <a:r>
              <a:rPr lang="en-US" dirty="0" smtClean="0"/>
              <a:t>Applying Conservation Practices to </a:t>
            </a:r>
            <a:r>
              <a:rPr lang="en-US" dirty="0"/>
              <a:t>meet private and public needs</a:t>
            </a:r>
          </a:p>
        </p:txBody>
      </p:sp>
    </p:spTree>
    <p:extLst>
      <p:ext uri="{BB962C8B-B14F-4D97-AF65-F5344CB8AC3E}">
        <p14:creationId xmlns:p14="http://schemas.microsoft.com/office/powerpoint/2010/main" val="237506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8484" y="55300"/>
            <a:ext cx="3668486" cy="573533"/>
          </a:xfrm>
        </p:spPr>
        <p:txBody>
          <a:bodyPr>
            <a:normAutofit fontScale="90000"/>
          </a:bodyPr>
          <a:lstStyle/>
          <a:p>
            <a:r>
              <a:rPr lang="fr-FR" b="1" dirty="0" smtClean="0">
                <a:solidFill>
                  <a:srgbClr val="047204"/>
                </a:solidFill>
              </a:rPr>
              <a:t>Resource </a:t>
            </a:r>
            <a:r>
              <a:rPr lang="en-US" b="1" dirty="0" smtClean="0">
                <a:solidFill>
                  <a:srgbClr val="047204"/>
                </a:solidFill>
              </a:rPr>
              <a:t>Inventory</a:t>
            </a:r>
            <a:endParaRPr lang="en-US" b="1" dirty="0">
              <a:solidFill>
                <a:srgbClr val="047204"/>
              </a:solidFill>
            </a:endParaRPr>
          </a:p>
        </p:txBody>
      </p:sp>
      <p:sp>
        <p:nvSpPr>
          <p:cNvPr id="3" name="Content Placeholder 2"/>
          <p:cNvSpPr>
            <a:spLocks noGrp="1"/>
          </p:cNvSpPr>
          <p:nvPr>
            <p:ph idx="1"/>
          </p:nvPr>
        </p:nvSpPr>
        <p:spPr>
          <a:xfrm>
            <a:off x="556181" y="840120"/>
            <a:ext cx="11406433" cy="4509710"/>
          </a:xfrm>
        </p:spPr>
        <p:txBody>
          <a:bodyPr>
            <a:normAutofit/>
          </a:bodyPr>
          <a:lstStyle/>
          <a:p>
            <a:pPr marL="914400" indent="-914400">
              <a:lnSpc>
                <a:spcPct val="120000"/>
              </a:lnSpc>
              <a:buNone/>
            </a:pPr>
            <a:r>
              <a:rPr lang="en-US" sz="2400" b="1" dirty="0"/>
              <a:t>What:</a:t>
            </a:r>
            <a:r>
              <a:rPr lang="en-US" sz="2400" dirty="0"/>
              <a:t> </a:t>
            </a:r>
            <a:r>
              <a:rPr lang="en-US" dirty="0" smtClean="0"/>
              <a:t>	A comprehensive evaluation </a:t>
            </a:r>
            <a:r>
              <a:rPr lang="en-US" dirty="0"/>
              <a:t>of the condition of the district's natural resource </a:t>
            </a:r>
            <a:r>
              <a:rPr lang="en-US" dirty="0" smtClean="0"/>
              <a:t>base and local priorities, needs and objectives</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6</a:t>
            </a:fld>
            <a:endParaRPr lang="en-US" dirty="0"/>
          </a:p>
        </p:txBody>
      </p:sp>
      <p:grpSp>
        <p:nvGrpSpPr>
          <p:cNvPr id="12" name="Group 11"/>
          <p:cNvGrpSpPr/>
          <p:nvPr/>
        </p:nvGrpSpPr>
        <p:grpSpPr>
          <a:xfrm>
            <a:off x="1439439" y="1889630"/>
            <a:ext cx="9768962" cy="4089140"/>
            <a:chOff x="1374916" y="2170983"/>
            <a:chExt cx="9768962" cy="4141695"/>
          </a:xfrm>
        </p:grpSpPr>
        <p:sp>
          <p:nvSpPr>
            <p:cNvPr id="9" name="Content Placeholder 1"/>
            <p:cNvSpPr txBox="1">
              <a:spLocks/>
            </p:cNvSpPr>
            <p:nvPr/>
          </p:nvSpPr>
          <p:spPr>
            <a:xfrm>
              <a:off x="1374916" y="2170983"/>
              <a:ext cx="9768962" cy="4141695"/>
            </a:xfrm>
            <a:prstGeom prst="rect">
              <a:avLst/>
            </a:prstGeom>
          </p:spPr>
          <p:txBody>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00000"/>
                </a:lnSpc>
                <a:buNone/>
              </a:pPr>
              <a:r>
                <a:rPr lang="en-US" dirty="0"/>
                <a:t>R</a:t>
              </a:r>
              <a:r>
                <a:rPr lang="en-US" dirty="0" smtClean="0"/>
                <a:t>esource needs assessment provides a comprehensive evaluation of the conditions of the area’s natural resources and </a:t>
              </a:r>
              <a:r>
                <a:rPr lang="en-US" b="1" dirty="0" smtClean="0"/>
                <a:t>becomes the platform for making decisions</a:t>
              </a:r>
              <a:r>
                <a:rPr lang="en-US" dirty="0" smtClean="0"/>
                <a:t> about local conservation needs, priorities, policies and projects</a:t>
              </a:r>
            </a:p>
            <a:p>
              <a:pPr lvl="2">
                <a:lnSpc>
                  <a:spcPct val="150000"/>
                </a:lnSpc>
              </a:pPr>
              <a:r>
                <a:rPr lang="en-US" sz="2000" dirty="0" smtClean="0"/>
                <a:t>Private Lands</a:t>
              </a:r>
            </a:p>
            <a:p>
              <a:pPr lvl="2">
                <a:lnSpc>
                  <a:spcPct val="150000"/>
                </a:lnSpc>
              </a:pPr>
              <a:r>
                <a:rPr lang="en-US" sz="2000" dirty="0" smtClean="0"/>
                <a:t>State Lands</a:t>
              </a:r>
            </a:p>
            <a:p>
              <a:pPr lvl="2">
                <a:lnSpc>
                  <a:spcPct val="150000"/>
                </a:lnSpc>
              </a:pPr>
              <a:r>
                <a:rPr lang="en-US" sz="2000" dirty="0" smtClean="0"/>
                <a:t>Federal Lands</a:t>
              </a:r>
            </a:p>
            <a:p>
              <a:pPr lvl="2">
                <a:lnSpc>
                  <a:spcPct val="150000"/>
                </a:lnSpc>
              </a:pPr>
              <a:r>
                <a:rPr lang="en-US" sz="2000" dirty="0" smtClean="0"/>
                <a:t>County and City Lands</a:t>
              </a:r>
            </a:p>
            <a:p>
              <a:endParaRPr lang="en-US" dirty="0"/>
            </a:p>
          </p:txBody>
        </p:sp>
        <p:sp>
          <p:nvSpPr>
            <p:cNvPr id="10" name="Right Brace 6"/>
            <p:cNvSpPr/>
            <p:nvPr/>
          </p:nvSpPr>
          <p:spPr>
            <a:xfrm>
              <a:off x="4818875" y="3425776"/>
              <a:ext cx="692018" cy="1712260"/>
            </a:xfrm>
            <a:custGeom>
              <a:avLst/>
              <a:gdLst>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21341 w 842682"/>
                <a:gd name="connsiteY2" fmla="*/ 721391 h 1712260"/>
                <a:gd name="connsiteX3" fmla="*/ 546847 w 842682"/>
                <a:gd name="connsiteY3" fmla="*/ 809542 h 1712260"/>
                <a:gd name="connsiteX4" fmla="*/ 421341 w 842682"/>
                <a:gd name="connsiteY4" fmla="*/ 861833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546847 w 842682"/>
                <a:gd name="connsiteY3" fmla="*/ 809542 h 1712260"/>
                <a:gd name="connsiteX4" fmla="*/ 421341 w 842682"/>
                <a:gd name="connsiteY4" fmla="*/ 861833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546847 w 842682"/>
                <a:gd name="connsiteY3" fmla="*/ 809542 h 1712260"/>
                <a:gd name="connsiteX4" fmla="*/ 439270 w 842682"/>
                <a:gd name="connsiteY4" fmla="*/ 1085951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717176 w 842682"/>
                <a:gd name="connsiteY3" fmla="*/ 809542 h 1712260"/>
                <a:gd name="connsiteX4" fmla="*/ 439270 w 842682"/>
                <a:gd name="connsiteY4" fmla="*/ 1085951 h 1712260"/>
                <a:gd name="connsiteX5" fmla="*/ 421341 w 842682"/>
                <a:gd name="connsiteY5" fmla="*/ 1642039 h 1712260"/>
                <a:gd name="connsiteX6" fmla="*/ 0 w 842682"/>
                <a:gd name="connsiteY6" fmla="*/ 1712260 h 1712260"/>
                <a:gd name="connsiteX0" fmla="*/ 0 w 842682"/>
                <a:gd name="connsiteY0" fmla="*/ 0 h 1712260"/>
                <a:gd name="connsiteX1" fmla="*/ 421341 w 842682"/>
                <a:gd name="connsiteY1" fmla="*/ 70221 h 1712260"/>
                <a:gd name="connsiteX2" fmla="*/ 421341 w 842682"/>
                <a:gd name="connsiteY2" fmla="*/ 721391 h 1712260"/>
                <a:gd name="connsiteX3" fmla="*/ 842682 w 842682"/>
                <a:gd name="connsiteY3" fmla="*/ 791612 h 1712260"/>
                <a:gd name="connsiteX4" fmla="*/ 421341 w 842682"/>
                <a:gd name="connsiteY4" fmla="*/ 861833 h 1712260"/>
                <a:gd name="connsiteX5" fmla="*/ 421341 w 842682"/>
                <a:gd name="connsiteY5" fmla="*/ 1642039 h 1712260"/>
                <a:gd name="connsiteX6" fmla="*/ 0 w 842682"/>
                <a:gd name="connsiteY6" fmla="*/ 1712260 h 1712260"/>
                <a:gd name="connsiteX7" fmla="*/ 0 w 842682"/>
                <a:gd name="connsiteY7" fmla="*/ 0 h 1712260"/>
                <a:gd name="connsiteX0" fmla="*/ 0 w 842682"/>
                <a:gd name="connsiteY0" fmla="*/ 0 h 1712260"/>
                <a:gd name="connsiteX1" fmla="*/ 421341 w 842682"/>
                <a:gd name="connsiteY1" fmla="*/ 70221 h 1712260"/>
                <a:gd name="connsiteX2" fmla="*/ 439270 w 842682"/>
                <a:gd name="connsiteY2" fmla="*/ 470379 h 1712260"/>
                <a:gd name="connsiteX3" fmla="*/ 564776 w 842682"/>
                <a:gd name="connsiteY3" fmla="*/ 782648 h 1712260"/>
                <a:gd name="connsiteX4" fmla="*/ 439270 w 842682"/>
                <a:gd name="connsiteY4" fmla="*/ 1085951 h 1712260"/>
                <a:gd name="connsiteX5" fmla="*/ 421341 w 842682"/>
                <a:gd name="connsiteY5" fmla="*/ 1642039 h 1712260"/>
                <a:gd name="connsiteX6" fmla="*/ 0 w 842682"/>
                <a:gd name="connsiteY6" fmla="*/ 1712260 h 1712260"/>
                <a:gd name="connsiteX0" fmla="*/ 0 w 1147482"/>
                <a:gd name="connsiteY0" fmla="*/ 0 h 1712260"/>
                <a:gd name="connsiteX1" fmla="*/ 421341 w 1147482"/>
                <a:gd name="connsiteY1" fmla="*/ 70221 h 1712260"/>
                <a:gd name="connsiteX2" fmla="*/ 421341 w 1147482"/>
                <a:gd name="connsiteY2" fmla="*/ 721391 h 1712260"/>
                <a:gd name="connsiteX3" fmla="*/ 1147482 w 1147482"/>
                <a:gd name="connsiteY3" fmla="*/ 872294 h 1712260"/>
                <a:gd name="connsiteX4" fmla="*/ 421341 w 1147482"/>
                <a:gd name="connsiteY4" fmla="*/ 861833 h 1712260"/>
                <a:gd name="connsiteX5" fmla="*/ 421341 w 1147482"/>
                <a:gd name="connsiteY5" fmla="*/ 1642039 h 1712260"/>
                <a:gd name="connsiteX6" fmla="*/ 0 w 1147482"/>
                <a:gd name="connsiteY6" fmla="*/ 1712260 h 1712260"/>
                <a:gd name="connsiteX7" fmla="*/ 0 w 1147482"/>
                <a:gd name="connsiteY7" fmla="*/ 0 h 1712260"/>
                <a:gd name="connsiteX0" fmla="*/ 0 w 1147482"/>
                <a:gd name="connsiteY0" fmla="*/ 0 h 1712260"/>
                <a:gd name="connsiteX1" fmla="*/ 421341 w 1147482"/>
                <a:gd name="connsiteY1" fmla="*/ 70221 h 1712260"/>
                <a:gd name="connsiteX2" fmla="*/ 439270 w 1147482"/>
                <a:gd name="connsiteY2" fmla="*/ 470379 h 1712260"/>
                <a:gd name="connsiteX3" fmla="*/ 564776 w 1147482"/>
                <a:gd name="connsiteY3" fmla="*/ 782648 h 1712260"/>
                <a:gd name="connsiteX4" fmla="*/ 439270 w 1147482"/>
                <a:gd name="connsiteY4" fmla="*/ 1085951 h 1712260"/>
                <a:gd name="connsiteX5" fmla="*/ 421341 w 1147482"/>
                <a:gd name="connsiteY5" fmla="*/ 1642039 h 1712260"/>
                <a:gd name="connsiteX6" fmla="*/ 0 w 1147482"/>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55753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9270 w 1102659"/>
                <a:gd name="connsiteY2" fmla="*/ 470379 h 1712260"/>
                <a:gd name="connsiteX3" fmla="*/ 564776 w 1102659"/>
                <a:gd name="connsiteY3" fmla="*/ 78264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9270 w 1102659"/>
                <a:gd name="connsiteY2" fmla="*/ 470379 h 1712260"/>
                <a:gd name="connsiteX3" fmla="*/ 564776 w 1102659"/>
                <a:gd name="connsiteY3" fmla="*/ 78264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9270 w 1102659"/>
                <a:gd name="connsiteY2" fmla="*/ 470379 h 1712260"/>
                <a:gd name="connsiteX3" fmla="*/ 609600 w 1102659"/>
                <a:gd name="connsiteY3" fmla="*/ 76471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0305 w 1102659"/>
                <a:gd name="connsiteY2" fmla="*/ 586920 h 1712260"/>
                <a:gd name="connsiteX3" fmla="*/ 609600 w 1102659"/>
                <a:gd name="connsiteY3" fmla="*/ 764718 h 1712260"/>
                <a:gd name="connsiteX4" fmla="*/ 439270 w 1102659"/>
                <a:gd name="connsiteY4" fmla="*/ 1085951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0305 w 1102659"/>
                <a:gd name="connsiteY2" fmla="*/ 586920 h 1712260"/>
                <a:gd name="connsiteX3" fmla="*/ 609600 w 1102659"/>
                <a:gd name="connsiteY3" fmla="*/ 764718 h 1712260"/>
                <a:gd name="connsiteX4" fmla="*/ 439270 w 1102659"/>
                <a:gd name="connsiteY4" fmla="*/ 969410 h 1712260"/>
                <a:gd name="connsiteX5" fmla="*/ 421341 w 1102659"/>
                <a:gd name="connsiteY5" fmla="*/ 1642039 h 1712260"/>
                <a:gd name="connsiteX6" fmla="*/ 0 w 1102659"/>
                <a:gd name="connsiteY6" fmla="*/ 1712260 h 1712260"/>
                <a:gd name="connsiteX0" fmla="*/ 0 w 1102659"/>
                <a:gd name="connsiteY0" fmla="*/ 0 h 1712260"/>
                <a:gd name="connsiteX1" fmla="*/ 421341 w 1102659"/>
                <a:gd name="connsiteY1" fmla="*/ 70221 h 1712260"/>
                <a:gd name="connsiteX2" fmla="*/ 421341 w 1102659"/>
                <a:gd name="connsiteY2" fmla="*/ 721391 h 1712260"/>
                <a:gd name="connsiteX3" fmla="*/ 1102659 w 1102659"/>
                <a:gd name="connsiteY3" fmla="*/ 773682 h 1712260"/>
                <a:gd name="connsiteX4" fmla="*/ 421341 w 1102659"/>
                <a:gd name="connsiteY4" fmla="*/ 861833 h 1712260"/>
                <a:gd name="connsiteX5" fmla="*/ 421341 w 1102659"/>
                <a:gd name="connsiteY5" fmla="*/ 1642039 h 1712260"/>
                <a:gd name="connsiteX6" fmla="*/ 0 w 1102659"/>
                <a:gd name="connsiteY6" fmla="*/ 1712260 h 1712260"/>
                <a:gd name="connsiteX7" fmla="*/ 0 w 1102659"/>
                <a:gd name="connsiteY7" fmla="*/ 0 h 1712260"/>
                <a:gd name="connsiteX0" fmla="*/ 0 w 1102659"/>
                <a:gd name="connsiteY0" fmla="*/ 0 h 1712260"/>
                <a:gd name="connsiteX1" fmla="*/ 421341 w 1102659"/>
                <a:gd name="connsiteY1" fmla="*/ 70221 h 1712260"/>
                <a:gd name="connsiteX2" fmla="*/ 430305 w 1102659"/>
                <a:gd name="connsiteY2" fmla="*/ 586920 h 1712260"/>
                <a:gd name="connsiteX3" fmla="*/ 654424 w 1102659"/>
                <a:gd name="connsiteY3" fmla="*/ 764718 h 1712260"/>
                <a:gd name="connsiteX4" fmla="*/ 439270 w 1102659"/>
                <a:gd name="connsiteY4" fmla="*/ 969410 h 1712260"/>
                <a:gd name="connsiteX5" fmla="*/ 421341 w 1102659"/>
                <a:gd name="connsiteY5" fmla="*/ 1642039 h 1712260"/>
                <a:gd name="connsiteX6" fmla="*/ 0 w 1102659"/>
                <a:gd name="connsiteY6" fmla="*/ 1712260 h 1712260"/>
                <a:gd name="connsiteX0" fmla="*/ 0 w 654431"/>
                <a:gd name="connsiteY0" fmla="*/ 0 h 1712260"/>
                <a:gd name="connsiteX1" fmla="*/ 421341 w 654431"/>
                <a:gd name="connsiteY1" fmla="*/ 70221 h 1712260"/>
                <a:gd name="connsiteX2" fmla="*/ 421341 w 654431"/>
                <a:gd name="connsiteY2" fmla="*/ 721391 h 1712260"/>
                <a:gd name="connsiteX3" fmla="*/ 528917 w 654431"/>
                <a:gd name="connsiteY3" fmla="*/ 809540 h 1712260"/>
                <a:gd name="connsiteX4" fmla="*/ 421341 w 654431"/>
                <a:gd name="connsiteY4" fmla="*/ 861833 h 1712260"/>
                <a:gd name="connsiteX5" fmla="*/ 421341 w 654431"/>
                <a:gd name="connsiteY5" fmla="*/ 1642039 h 1712260"/>
                <a:gd name="connsiteX6" fmla="*/ 0 w 654431"/>
                <a:gd name="connsiteY6" fmla="*/ 1712260 h 1712260"/>
                <a:gd name="connsiteX7" fmla="*/ 0 w 654431"/>
                <a:gd name="connsiteY7" fmla="*/ 0 h 1712260"/>
                <a:gd name="connsiteX0" fmla="*/ 0 w 654431"/>
                <a:gd name="connsiteY0" fmla="*/ 0 h 1712260"/>
                <a:gd name="connsiteX1" fmla="*/ 421341 w 654431"/>
                <a:gd name="connsiteY1" fmla="*/ 70221 h 1712260"/>
                <a:gd name="connsiteX2" fmla="*/ 430305 w 654431"/>
                <a:gd name="connsiteY2" fmla="*/ 586920 h 1712260"/>
                <a:gd name="connsiteX3" fmla="*/ 654424 w 654431"/>
                <a:gd name="connsiteY3" fmla="*/ 764718 h 1712260"/>
                <a:gd name="connsiteX4" fmla="*/ 439270 w 654431"/>
                <a:gd name="connsiteY4" fmla="*/ 969410 h 1712260"/>
                <a:gd name="connsiteX5" fmla="*/ 421341 w 654431"/>
                <a:gd name="connsiteY5" fmla="*/ 1642039 h 1712260"/>
                <a:gd name="connsiteX6" fmla="*/ 0 w 654431"/>
                <a:gd name="connsiteY6" fmla="*/ 1712260 h 1712260"/>
                <a:gd name="connsiteX0" fmla="*/ 0 w 692018"/>
                <a:gd name="connsiteY0" fmla="*/ 0 h 1712260"/>
                <a:gd name="connsiteX1" fmla="*/ 421341 w 692018"/>
                <a:gd name="connsiteY1" fmla="*/ 70221 h 1712260"/>
                <a:gd name="connsiteX2" fmla="*/ 421341 w 692018"/>
                <a:gd name="connsiteY2" fmla="*/ 721391 h 1712260"/>
                <a:gd name="connsiteX3" fmla="*/ 528917 w 692018"/>
                <a:gd name="connsiteY3" fmla="*/ 809540 h 1712260"/>
                <a:gd name="connsiteX4" fmla="*/ 421341 w 692018"/>
                <a:gd name="connsiteY4" fmla="*/ 861833 h 1712260"/>
                <a:gd name="connsiteX5" fmla="*/ 421341 w 692018"/>
                <a:gd name="connsiteY5" fmla="*/ 1642039 h 1712260"/>
                <a:gd name="connsiteX6" fmla="*/ 0 w 692018"/>
                <a:gd name="connsiteY6" fmla="*/ 1712260 h 1712260"/>
                <a:gd name="connsiteX7" fmla="*/ 0 w 692018"/>
                <a:gd name="connsiteY7" fmla="*/ 0 h 1712260"/>
                <a:gd name="connsiteX0" fmla="*/ 0 w 692018"/>
                <a:gd name="connsiteY0" fmla="*/ 0 h 1712260"/>
                <a:gd name="connsiteX1" fmla="*/ 421341 w 692018"/>
                <a:gd name="connsiteY1" fmla="*/ 70221 h 1712260"/>
                <a:gd name="connsiteX2" fmla="*/ 430305 w 692018"/>
                <a:gd name="connsiteY2" fmla="*/ 586920 h 1712260"/>
                <a:gd name="connsiteX3" fmla="*/ 654424 w 692018"/>
                <a:gd name="connsiteY3" fmla="*/ 764718 h 1712260"/>
                <a:gd name="connsiteX4" fmla="*/ 439270 w 692018"/>
                <a:gd name="connsiteY4" fmla="*/ 969410 h 1712260"/>
                <a:gd name="connsiteX5" fmla="*/ 421341 w 692018"/>
                <a:gd name="connsiteY5" fmla="*/ 1642039 h 1712260"/>
                <a:gd name="connsiteX6" fmla="*/ 0 w 692018"/>
                <a:gd name="connsiteY6" fmla="*/ 1712260 h 171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018" h="1712260" stroke="0" extrusionOk="0">
                  <a:moveTo>
                    <a:pt x="0" y="0"/>
                  </a:moveTo>
                  <a:cubicBezTo>
                    <a:pt x="232700" y="0"/>
                    <a:pt x="421341" y="31439"/>
                    <a:pt x="421341" y="70221"/>
                  </a:cubicBezTo>
                  <a:lnTo>
                    <a:pt x="421341" y="721391"/>
                  </a:lnTo>
                  <a:cubicBezTo>
                    <a:pt x="421341" y="760173"/>
                    <a:pt x="950641" y="773681"/>
                    <a:pt x="528917" y="809540"/>
                  </a:cubicBezTo>
                  <a:cubicBezTo>
                    <a:pt x="107193" y="845399"/>
                    <a:pt x="421341" y="823051"/>
                    <a:pt x="421341" y="861833"/>
                  </a:cubicBezTo>
                  <a:lnTo>
                    <a:pt x="421341" y="1642039"/>
                  </a:lnTo>
                  <a:cubicBezTo>
                    <a:pt x="421341" y="1680821"/>
                    <a:pt x="232700" y="1712260"/>
                    <a:pt x="0" y="1712260"/>
                  </a:cubicBezTo>
                  <a:lnTo>
                    <a:pt x="0" y="0"/>
                  </a:lnTo>
                  <a:close/>
                </a:path>
                <a:path w="692018" h="1712260" fill="none">
                  <a:moveTo>
                    <a:pt x="0" y="0"/>
                  </a:moveTo>
                  <a:cubicBezTo>
                    <a:pt x="232700" y="0"/>
                    <a:pt x="421341" y="31439"/>
                    <a:pt x="421341" y="70221"/>
                  </a:cubicBezTo>
                  <a:lnTo>
                    <a:pt x="430305" y="586920"/>
                  </a:lnTo>
                  <a:cubicBezTo>
                    <a:pt x="430305" y="625702"/>
                    <a:pt x="652930" y="700970"/>
                    <a:pt x="654424" y="764718"/>
                  </a:cubicBezTo>
                  <a:cubicBezTo>
                    <a:pt x="655918" y="828466"/>
                    <a:pt x="439270" y="930628"/>
                    <a:pt x="439270" y="969410"/>
                  </a:cubicBezTo>
                  <a:lnTo>
                    <a:pt x="421341" y="1642039"/>
                  </a:lnTo>
                  <a:cubicBezTo>
                    <a:pt x="421341" y="1680821"/>
                    <a:pt x="232700" y="1712260"/>
                    <a:pt x="0" y="1712260"/>
                  </a:cubicBezTo>
                </a:path>
              </a:pathLst>
            </a:cu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6148899" y="3312410"/>
              <a:ext cx="2805953" cy="1938992"/>
            </a:xfrm>
            <a:prstGeom prst="rect">
              <a:avLst/>
            </a:prstGeom>
            <a:noFill/>
          </p:spPr>
          <p:txBody>
            <a:bodyPr wrap="square" rtlCol="0">
              <a:spAutoFit/>
            </a:bodyPr>
            <a:lstStyle/>
            <a:p>
              <a:r>
                <a:rPr lang="en-US" sz="2400" i="1" dirty="0" smtClean="0"/>
                <a:t>All</a:t>
              </a:r>
              <a:r>
                <a:rPr lang="en-US" sz="2400" dirty="0" smtClean="0"/>
                <a:t> </a:t>
              </a:r>
              <a:r>
                <a:rPr lang="en-US" sz="2400" b="1" dirty="0" smtClean="0"/>
                <a:t>Natural Resources</a:t>
              </a:r>
              <a:r>
                <a:rPr lang="en-US" sz="2400" dirty="0" smtClean="0"/>
                <a:t> </a:t>
              </a:r>
              <a:r>
                <a:rPr lang="en-US" sz="2400" i="1" dirty="0" smtClean="0"/>
                <a:t>on all </a:t>
              </a:r>
              <a:r>
                <a:rPr lang="en-US" sz="2400" b="1" dirty="0" smtClean="0"/>
                <a:t>Lands</a:t>
              </a:r>
              <a:r>
                <a:rPr lang="en-US" sz="2400" dirty="0" smtClean="0"/>
                <a:t> </a:t>
              </a:r>
              <a:r>
                <a:rPr lang="en-US" sz="2400" i="1" dirty="0" smtClean="0"/>
                <a:t>across all </a:t>
              </a:r>
              <a:r>
                <a:rPr lang="en-US" sz="2400" b="1" dirty="0"/>
                <a:t>J</a:t>
              </a:r>
              <a:r>
                <a:rPr lang="en-US" sz="2400" b="1" dirty="0" smtClean="0"/>
                <a:t>urisdictions</a:t>
              </a:r>
              <a:r>
                <a:rPr lang="en-US" sz="2400" dirty="0" smtClean="0"/>
                <a:t> within the District</a:t>
              </a:r>
              <a:endParaRPr lang="en-US" sz="2400" dirty="0"/>
            </a:p>
          </p:txBody>
        </p:sp>
      </p:grpSp>
      <p:sp>
        <p:nvSpPr>
          <p:cNvPr id="13" name="TextBox 12"/>
          <p:cNvSpPr txBox="1"/>
          <p:nvPr/>
        </p:nvSpPr>
        <p:spPr>
          <a:xfrm rot="10800000" flipV="1">
            <a:off x="556181" y="5486033"/>
            <a:ext cx="11635819" cy="830997"/>
          </a:xfrm>
          <a:prstGeom prst="rect">
            <a:avLst/>
          </a:prstGeom>
          <a:noFill/>
        </p:spPr>
        <p:txBody>
          <a:bodyPr wrap="square" rtlCol="0">
            <a:spAutoFit/>
          </a:bodyPr>
          <a:lstStyle/>
          <a:p>
            <a:pPr algn="ctr"/>
            <a:r>
              <a:rPr lang="en-US" sz="2400" dirty="0" smtClean="0"/>
              <a:t>Conservation Action Plan, Annual Plan, and STAC recommendations guide conservation implementation and funding </a:t>
            </a:r>
            <a:endParaRPr lang="en-US" sz="2400" dirty="0"/>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403" y="976689"/>
            <a:ext cx="11406433" cy="4509710"/>
          </a:xfrm>
        </p:spPr>
        <p:txBody>
          <a:bodyPr>
            <a:normAutofit/>
          </a:bodyPr>
          <a:lstStyle/>
          <a:p>
            <a:pPr marL="914400" indent="-914400">
              <a:buNone/>
            </a:pPr>
            <a:r>
              <a:rPr lang="en-US" sz="2400" b="1" dirty="0" smtClean="0"/>
              <a:t>Why: </a:t>
            </a:r>
            <a:r>
              <a:rPr lang="en-US" sz="2400" dirty="0" smtClean="0"/>
              <a:t>	Understand District wide</a:t>
            </a:r>
          </a:p>
          <a:p>
            <a:pPr lvl="4">
              <a:lnSpc>
                <a:spcPct val="120000"/>
              </a:lnSpc>
            </a:pPr>
            <a:r>
              <a:rPr lang="en-US" sz="2000" dirty="0" smtClean="0"/>
              <a:t> Current Resource Conditions</a:t>
            </a:r>
          </a:p>
          <a:p>
            <a:pPr lvl="4">
              <a:lnSpc>
                <a:spcPct val="120000"/>
              </a:lnSpc>
            </a:pPr>
            <a:r>
              <a:rPr lang="en-US" sz="2000" dirty="0" smtClean="0"/>
              <a:t> Local Needs, Concerns and Priorities, i.e. resource and socio-economic management objectives</a:t>
            </a:r>
          </a:p>
          <a:p>
            <a:pPr marL="457200" indent="-914400">
              <a:buNone/>
            </a:pPr>
            <a:r>
              <a:rPr lang="en-US" dirty="0"/>
              <a:t>	</a:t>
            </a:r>
            <a:r>
              <a:rPr lang="en-US" b="1" dirty="0" smtClean="0"/>
              <a:t>To support the Board in:</a:t>
            </a:r>
          </a:p>
          <a:p>
            <a:pPr marL="857250" lvl="4" indent="-153988">
              <a:lnSpc>
                <a:spcPct val="120000"/>
              </a:lnSpc>
            </a:pPr>
            <a:r>
              <a:rPr lang="en-US" sz="2000" dirty="0" smtClean="0"/>
              <a:t>Establishing scientifically sound Locally Led or “Community Based” Conservation Plans and Actions based on Local input and a list of ranked science based conservation practices</a:t>
            </a:r>
          </a:p>
          <a:p>
            <a:pPr marL="857250" lvl="4" indent="-153988">
              <a:lnSpc>
                <a:spcPct val="120000"/>
              </a:lnSpc>
            </a:pPr>
            <a:r>
              <a:rPr lang="en-US" sz="2000" dirty="0" smtClean="0"/>
              <a:t>Assist </a:t>
            </a:r>
            <a:r>
              <a:rPr lang="en-US" sz="2000" dirty="0"/>
              <a:t>coordination and cooperation with federal, state and local planning and </a:t>
            </a:r>
            <a:r>
              <a:rPr lang="en-US" sz="2000" dirty="0" smtClean="0"/>
              <a:t>implementation of </a:t>
            </a:r>
            <a:r>
              <a:rPr lang="en-US" sz="2000" dirty="0"/>
              <a:t>all conservation programs  in your </a:t>
            </a:r>
            <a:r>
              <a:rPr lang="en-US" sz="2000" dirty="0" smtClean="0"/>
              <a:t>area</a:t>
            </a:r>
          </a:p>
          <a:p>
            <a:pPr marL="857250" lvl="4" indent="-153988">
              <a:lnSpc>
                <a:spcPct val="120000"/>
              </a:lnSpc>
            </a:pPr>
            <a:r>
              <a:rPr lang="en-US" sz="2000" dirty="0" smtClean="0"/>
              <a:t>Improve </a:t>
            </a:r>
            <a:r>
              <a:rPr lang="en-US" sz="2000" dirty="0"/>
              <a:t>natural resource management, minimize conflict, </a:t>
            </a:r>
            <a:r>
              <a:rPr lang="en-US" sz="2000" dirty="0" smtClean="0"/>
              <a:t>and address </a:t>
            </a:r>
            <a:r>
              <a:rPr lang="en-US" sz="2000" dirty="0"/>
              <a:t>identified resource concerns and opportunities</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7</a:t>
            </a:fld>
            <a:endParaRPr lang="en-US" dirty="0"/>
          </a:p>
        </p:txBody>
      </p:sp>
      <p:sp>
        <p:nvSpPr>
          <p:cNvPr id="8" name="TextBox 7"/>
          <p:cNvSpPr txBox="1"/>
          <p:nvPr/>
        </p:nvSpPr>
        <p:spPr>
          <a:xfrm>
            <a:off x="113267" y="5486399"/>
            <a:ext cx="11858920" cy="1089529"/>
          </a:xfrm>
          <a:prstGeom prst="rect">
            <a:avLst/>
          </a:prstGeom>
          <a:noFill/>
        </p:spPr>
        <p:txBody>
          <a:bodyPr wrap="square" rtlCol="0">
            <a:spAutoFit/>
          </a:bodyPr>
          <a:lstStyle/>
          <a:p>
            <a:pPr lvl="0" indent="-914400" algn="ctr">
              <a:lnSpc>
                <a:spcPct val="90000"/>
              </a:lnSpc>
              <a:spcBef>
                <a:spcPts val="1100"/>
              </a:spcBef>
            </a:pPr>
            <a:r>
              <a:rPr lang="en-US" sz="2400" b="1" i="1" dirty="0">
                <a:latin typeface="Times New Roman" panose="02020603050405020304" pitchFamily="18" charset="0"/>
                <a:ea typeface="Times New Roman" panose="02020603050405020304" pitchFamily="18" charset="0"/>
              </a:rPr>
              <a:t>The locally led process establishes a foundation upon which all of your district’s conservation efforts are based. It provides the informational and scientific rigor for planning and project implementation that is on par with other federal agency planning processes.</a:t>
            </a:r>
            <a:r>
              <a:rPr lang="en-US" sz="2400" dirty="0">
                <a:latin typeface="Times New Roman" panose="02020603050405020304" pitchFamily="18" charset="0"/>
                <a:ea typeface="Times New Roman" panose="02020603050405020304" pitchFamily="18" charset="0"/>
              </a:rPr>
              <a:t> </a:t>
            </a:r>
            <a:endParaRPr lang="en-US" sz="2200" b="1" i="1" dirty="0">
              <a:solidFill>
                <a:srgbClr val="4D3E2F"/>
              </a:solidFill>
            </a:endParaRPr>
          </a:p>
        </p:txBody>
      </p:sp>
      <p:sp>
        <p:nvSpPr>
          <p:cNvPr id="6" name="Title 1"/>
          <p:cNvSpPr>
            <a:spLocks noGrp="1"/>
          </p:cNvSpPr>
          <p:nvPr>
            <p:ph type="title"/>
          </p:nvPr>
        </p:nvSpPr>
        <p:spPr>
          <a:xfrm>
            <a:off x="4208484" y="55300"/>
            <a:ext cx="3668486" cy="573533"/>
          </a:xfrm>
        </p:spPr>
        <p:txBody>
          <a:bodyPr>
            <a:normAutofit fontScale="90000"/>
          </a:bodyPr>
          <a:lstStyle/>
          <a:p>
            <a:r>
              <a:rPr lang="fr-FR" b="1" dirty="0" smtClean="0">
                <a:solidFill>
                  <a:srgbClr val="047204"/>
                </a:solidFill>
              </a:rPr>
              <a:t>Resource </a:t>
            </a:r>
            <a:r>
              <a:rPr lang="en-US" b="1" dirty="0" smtClean="0">
                <a:solidFill>
                  <a:srgbClr val="047204"/>
                </a:solidFill>
              </a:rPr>
              <a:t>Inventory</a:t>
            </a:r>
            <a:endParaRPr lang="en-US" b="1" dirty="0">
              <a:solidFill>
                <a:srgbClr val="047204"/>
              </a:solidFill>
            </a:endParaRPr>
          </a:p>
        </p:txBody>
      </p:sp>
    </p:spTree>
    <p:extLst>
      <p:ext uri="{BB962C8B-B14F-4D97-AF65-F5344CB8AC3E}">
        <p14:creationId xmlns:p14="http://schemas.microsoft.com/office/powerpoint/2010/main" val="128914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181" y="840119"/>
            <a:ext cx="11406433" cy="4214925"/>
          </a:xfrm>
        </p:spPr>
        <p:txBody>
          <a:bodyPr>
            <a:normAutofit fontScale="70000" lnSpcReduction="20000"/>
          </a:bodyPr>
          <a:lstStyle/>
          <a:p>
            <a:pPr marL="914400" indent="-914400">
              <a:buNone/>
            </a:pPr>
            <a:r>
              <a:rPr lang="en-US" sz="3100" b="1" dirty="0" smtClean="0"/>
              <a:t>Why: </a:t>
            </a:r>
            <a:r>
              <a:rPr lang="en-US" sz="2400" dirty="0" smtClean="0"/>
              <a:t>	</a:t>
            </a:r>
            <a:endParaRPr lang="en-US" sz="2000" dirty="0" smtClean="0"/>
          </a:p>
          <a:p>
            <a:pPr marL="283464" lvl="1" indent="0">
              <a:buNone/>
            </a:pPr>
            <a:r>
              <a:rPr lang="en-US" sz="1600" dirty="0" smtClean="0"/>
              <a:t> </a:t>
            </a:r>
            <a:endParaRPr lang="en-US" sz="2400" dirty="0" smtClean="0"/>
          </a:p>
          <a:p>
            <a:pPr lvl="1">
              <a:lnSpc>
                <a:spcPct val="120000"/>
              </a:lnSpc>
            </a:pPr>
            <a:r>
              <a:rPr lang="en-US" sz="3400" dirty="0" smtClean="0"/>
              <a:t>Set </a:t>
            </a:r>
            <a:r>
              <a:rPr lang="en-US" sz="3400" dirty="0"/>
              <a:t>measurable conservation objectives and goals;</a:t>
            </a:r>
          </a:p>
          <a:p>
            <a:pPr lvl="1">
              <a:lnSpc>
                <a:spcPct val="120000"/>
              </a:lnSpc>
            </a:pPr>
            <a:r>
              <a:rPr lang="en-US" sz="3400" dirty="0" smtClean="0"/>
              <a:t>Identify science based conservation </a:t>
            </a:r>
            <a:r>
              <a:rPr lang="en-US" sz="3400" dirty="0"/>
              <a:t>systems and practices needed to achieve these objectives and goals; </a:t>
            </a:r>
            <a:endParaRPr lang="en-US" sz="3400" dirty="0" smtClean="0"/>
          </a:p>
          <a:p>
            <a:pPr lvl="1">
              <a:lnSpc>
                <a:spcPct val="120000"/>
              </a:lnSpc>
            </a:pPr>
            <a:r>
              <a:rPr lang="en-US" sz="3400" b="1" dirty="0" smtClean="0"/>
              <a:t>Provide </a:t>
            </a:r>
            <a:r>
              <a:rPr lang="en-US" sz="3400" b="1" dirty="0"/>
              <a:t>recommendations to the STAC for local Farm Bill Funding priorities</a:t>
            </a:r>
          </a:p>
          <a:p>
            <a:pPr lvl="1">
              <a:lnSpc>
                <a:spcPct val="120000"/>
              </a:lnSpc>
            </a:pPr>
            <a:r>
              <a:rPr lang="en-US" sz="3400" dirty="0" smtClean="0"/>
              <a:t>Become the Keystone Conservation Entity</a:t>
            </a:r>
          </a:p>
          <a:p>
            <a:pPr marL="798513" lvl="1" indent="0">
              <a:lnSpc>
                <a:spcPct val="120000"/>
              </a:lnSpc>
              <a:buNone/>
            </a:pPr>
            <a:r>
              <a:rPr lang="en-US" sz="3000" dirty="0" smtClean="0"/>
              <a:t>Identify </a:t>
            </a:r>
            <a:r>
              <a:rPr lang="en-US" sz="3000" dirty="0"/>
              <a:t>federal, state, local and non-government programs and services that are available to address specific conservation needs</a:t>
            </a:r>
            <a:r>
              <a:rPr lang="en-US" sz="3000" dirty="0" smtClean="0"/>
              <a:t>. Influence the implementation of these programs and services to fit the resources and socio-economic needs of the community.</a:t>
            </a:r>
          </a:p>
          <a:p>
            <a:pPr marL="4572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8</a:t>
            </a:fld>
            <a:endParaRPr lang="en-US" dirty="0"/>
          </a:p>
        </p:txBody>
      </p:sp>
      <p:sp>
        <p:nvSpPr>
          <p:cNvPr id="7" name="Rectangle 6"/>
          <p:cNvSpPr/>
          <p:nvPr/>
        </p:nvSpPr>
        <p:spPr>
          <a:xfrm>
            <a:off x="556181" y="4918892"/>
            <a:ext cx="11802358" cy="646331"/>
          </a:xfrm>
          <a:prstGeom prst="rect">
            <a:avLst/>
          </a:prstGeom>
        </p:spPr>
        <p:txBody>
          <a:bodyPr wrap="square">
            <a:spAutoFit/>
          </a:bodyPr>
          <a:lstStyle/>
          <a:p>
            <a:r>
              <a:rPr lang="en-US" sz="3600" dirty="0" smtClean="0"/>
              <a:t>Conservation </a:t>
            </a:r>
            <a:r>
              <a:rPr lang="en-US" sz="3600" dirty="0"/>
              <a:t>decisions should be made at the local </a:t>
            </a:r>
            <a:r>
              <a:rPr lang="en-US" sz="3600" dirty="0" smtClean="0"/>
              <a:t>level</a:t>
            </a:r>
          </a:p>
        </p:txBody>
      </p:sp>
      <p:sp>
        <p:nvSpPr>
          <p:cNvPr id="9" name="Rectangle 8"/>
          <p:cNvSpPr/>
          <p:nvPr/>
        </p:nvSpPr>
        <p:spPr>
          <a:xfrm>
            <a:off x="1541150" y="5657671"/>
            <a:ext cx="8745737" cy="1200329"/>
          </a:xfrm>
          <a:prstGeom prst="rect">
            <a:avLst/>
          </a:prstGeom>
        </p:spPr>
        <p:txBody>
          <a:bodyPr wrap="square">
            <a:spAutoFit/>
          </a:bodyPr>
          <a:lstStyle/>
          <a:p>
            <a:pPr algn="ctr"/>
            <a:r>
              <a:rPr lang="en-US" sz="2400" dirty="0"/>
              <a:t>A process, which is resource driven rather than program driven, should be used to guide and coordinate all federal, state and local conservation efforts.</a:t>
            </a:r>
          </a:p>
        </p:txBody>
      </p:sp>
      <p:sp>
        <p:nvSpPr>
          <p:cNvPr id="11" name="Title 1"/>
          <p:cNvSpPr txBox="1">
            <a:spLocks/>
          </p:cNvSpPr>
          <p:nvPr/>
        </p:nvSpPr>
        <p:spPr>
          <a:xfrm>
            <a:off x="820133" y="186707"/>
            <a:ext cx="10696953" cy="573533"/>
          </a:xfrm>
          <a:prstGeom prst="rect">
            <a:avLst/>
          </a:prstGeom>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fr-FR" sz="3200" b="1" dirty="0" smtClean="0">
                <a:solidFill>
                  <a:srgbClr val="047204"/>
                </a:solidFill>
              </a:rPr>
              <a:t>Resource </a:t>
            </a:r>
            <a:r>
              <a:rPr lang="en-US" sz="3200" b="1" dirty="0" smtClean="0">
                <a:solidFill>
                  <a:srgbClr val="047204"/>
                </a:solidFill>
              </a:rPr>
              <a:t>Needs</a:t>
            </a:r>
            <a:r>
              <a:rPr lang="fr-FR" sz="3200" b="1" dirty="0" smtClean="0">
                <a:solidFill>
                  <a:srgbClr val="047204"/>
                </a:solidFill>
              </a:rPr>
              <a:t> </a:t>
            </a:r>
            <a:r>
              <a:rPr lang="en-US" sz="3200" b="1" dirty="0" smtClean="0">
                <a:solidFill>
                  <a:srgbClr val="047204"/>
                </a:solidFill>
              </a:rPr>
              <a:t>Assessments &amp; Conservation Action Plans</a:t>
            </a:r>
            <a:endParaRPr lang="en-US" sz="3200" b="1" dirty="0">
              <a:solidFill>
                <a:srgbClr val="047204"/>
              </a:solidFill>
            </a:endParaRPr>
          </a:p>
        </p:txBody>
      </p:sp>
    </p:spTree>
    <p:extLst>
      <p:ext uri="{BB962C8B-B14F-4D97-AF65-F5344CB8AC3E}">
        <p14:creationId xmlns:p14="http://schemas.microsoft.com/office/powerpoint/2010/main" val="421695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D6CAB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3888" y="1566001"/>
            <a:ext cx="11293311" cy="4620682"/>
          </a:xfrm>
        </p:spPr>
        <p:txBody>
          <a:bodyPr>
            <a:normAutofit fontScale="92500" lnSpcReduction="10000"/>
          </a:bodyPr>
          <a:lstStyle/>
          <a:p>
            <a:pPr marL="1254125" indent="-1254125">
              <a:buNone/>
            </a:pPr>
            <a:r>
              <a:rPr lang="en-US" sz="3200" b="1" dirty="0" smtClean="0"/>
              <a:t>When:</a:t>
            </a:r>
            <a:r>
              <a:rPr lang="en-US" sz="3200" dirty="0" smtClean="0"/>
              <a:t> Start 2018 – 2 CD’s in each of the 3 Areas (NW, NE and South) for a total of 6 CD’s by December 2019</a:t>
            </a:r>
            <a:endParaRPr lang="en-US" sz="3200" dirty="0"/>
          </a:p>
          <a:p>
            <a:pPr marL="914400" indent="-914400">
              <a:buNone/>
            </a:pPr>
            <a:endParaRPr lang="en-US" sz="3200" b="1" dirty="0" smtClean="0"/>
          </a:p>
          <a:p>
            <a:pPr marL="1084263" indent="-1084263">
              <a:buNone/>
            </a:pPr>
            <a:r>
              <a:rPr lang="en-US" sz="3200" b="1" dirty="0" smtClean="0"/>
              <a:t>How: </a:t>
            </a:r>
            <a:r>
              <a:rPr lang="en-US" sz="3200" dirty="0"/>
              <a:t> </a:t>
            </a:r>
            <a:r>
              <a:rPr lang="en-US" sz="3200" dirty="0" smtClean="0"/>
              <a:t>Complete</a:t>
            </a:r>
          </a:p>
          <a:p>
            <a:pPr marL="1089025" indent="-209550"/>
            <a:r>
              <a:rPr lang="en-US" sz="3200" dirty="0" smtClean="0"/>
              <a:t>Resource Inventory</a:t>
            </a:r>
          </a:p>
          <a:p>
            <a:pPr marL="1089025" indent="-209550"/>
            <a:r>
              <a:rPr lang="en-US" sz="3200" dirty="0"/>
              <a:t>Resource Needs </a:t>
            </a:r>
            <a:r>
              <a:rPr lang="en-US" sz="3200" dirty="0" smtClean="0"/>
              <a:t>Assessment</a:t>
            </a:r>
          </a:p>
          <a:p>
            <a:pPr marL="1089025" indent="-209550"/>
            <a:r>
              <a:rPr lang="en-US" sz="3200" dirty="0" smtClean="0"/>
              <a:t>Conservation Action Plan</a:t>
            </a:r>
          </a:p>
          <a:p>
            <a:pPr marL="1089025" indent="-209550"/>
            <a:r>
              <a:rPr lang="en-US" sz="3200" dirty="0" smtClean="0"/>
              <a:t>Participate in the LWG and STAC process</a:t>
            </a:r>
          </a:p>
          <a:p>
            <a:pPr marL="914400" indent="-914400">
              <a:buNone/>
            </a:pPr>
            <a:r>
              <a:rPr lang="en-US" dirty="0"/>
              <a:t>	</a:t>
            </a:r>
            <a:endParaRPr lang="en-US" sz="2000" dirty="0" smtClean="0"/>
          </a:p>
        </p:txBody>
      </p:sp>
      <p:sp>
        <p:nvSpPr>
          <p:cNvPr id="4" name="Slide Number Placeholder 3"/>
          <p:cNvSpPr>
            <a:spLocks noGrp="1"/>
          </p:cNvSpPr>
          <p:nvPr>
            <p:ph type="sldNum" sz="quarter" idx="12"/>
          </p:nvPr>
        </p:nvSpPr>
        <p:spPr/>
        <p:txBody>
          <a:bodyPr/>
          <a:lstStyle/>
          <a:p>
            <a:fld id="{9CD8D479-8942-46E8-A226-A4E01F7A105C}" type="slidenum">
              <a:rPr lang="en-US" smtClean="0"/>
              <a:t>9</a:t>
            </a:fld>
            <a:endParaRPr lang="en-US" dirty="0"/>
          </a:p>
        </p:txBody>
      </p:sp>
      <p:sp>
        <p:nvSpPr>
          <p:cNvPr id="7" name="Rectangle 6"/>
          <p:cNvSpPr/>
          <p:nvPr/>
        </p:nvSpPr>
        <p:spPr>
          <a:xfrm>
            <a:off x="341658" y="5771184"/>
            <a:ext cx="11736369" cy="830997"/>
          </a:xfrm>
          <a:prstGeom prst="rect">
            <a:avLst/>
          </a:prstGeom>
        </p:spPr>
        <p:txBody>
          <a:bodyPr wrap="square">
            <a:spAutoFit/>
          </a:bodyPr>
          <a:lstStyle/>
          <a:p>
            <a:pPr algn="ctr"/>
            <a:r>
              <a:rPr lang="en-US" sz="2400" i="1" dirty="0" smtClean="0"/>
              <a:t>The </a:t>
            </a:r>
            <a:r>
              <a:rPr lang="en-US" sz="2400" i="1" dirty="0"/>
              <a:t>planner strives to balance natural resource issues with economic and social needs through the development of the conservation plan.</a:t>
            </a:r>
          </a:p>
        </p:txBody>
      </p:sp>
      <p:sp>
        <p:nvSpPr>
          <p:cNvPr id="9" name="Title 1"/>
          <p:cNvSpPr txBox="1">
            <a:spLocks/>
          </p:cNvSpPr>
          <p:nvPr/>
        </p:nvSpPr>
        <p:spPr>
          <a:xfrm>
            <a:off x="833373" y="392130"/>
            <a:ext cx="10468175" cy="573533"/>
          </a:xfrm>
          <a:prstGeom prst="rect">
            <a:avLst/>
          </a:prstGeom>
        </p:spPr>
        <p:txBody>
          <a:bodyPr vert="horz" lIns="91440" tIns="45720" rIns="91440" bIns="45720" rtlCol="0" anchor="b">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fr-FR" sz="3200" b="1" dirty="0" smtClean="0">
                <a:solidFill>
                  <a:srgbClr val="047204"/>
                </a:solidFill>
              </a:rPr>
              <a:t>Resource </a:t>
            </a:r>
            <a:r>
              <a:rPr lang="en-US" sz="3200" b="1" dirty="0" smtClean="0">
                <a:solidFill>
                  <a:srgbClr val="047204"/>
                </a:solidFill>
              </a:rPr>
              <a:t>Needs</a:t>
            </a:r>
            <a:r>
              <a:rPr lang="fr-FR" sz="3200" b="1" dirty="0" smtClean="0">
                <a:solidFill>
                  <a:srgbClr val="047204"/>
                </a:solidFill>
              </a:rPr>
              <a:t> </a:t>
            </a:r>
            <a:r>
              <a:rPr lang="en-US" sz="3200" b="1" dirty="0" smtClean="0">
                <a:solidFill>
                  <a:srgbClr val="047204"/>
                </a:solidFill>
              </a:rPr>
              <a:t>Assessments &amp; Conservation Action Plans</a:t>
            </a:r>
            <a:endParaRPr lang="en-US" sz="3200" b="1" dirty="0">
              <a:solidFill>
                <a:srgbClr val="047204"/>
              </a:solidFill>
            </a:endParaRPr>
          </a:p>
        </p:txBody>
      </p:sp>
    </p:spTree>
    <p:extLst>
      <p:ext uri="{BB962C8B-B14F-4D97-AF65-F5344CB8AC3E}">
        <p14:creationId xmlns:p14="http://schemas.microsoft.com/office/powerpoint/2010/main" val="124858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Cooperative Monitoring Agreements and the Rancher’s Monitoring Guide</Template>
  <TotalTime>29043</TotalTime>
  <Words>2816</Words>
  <Application>Microsoft Office PowerPoint</Application>
  <PresentationFormat>Widescreen</PresentationFormat>
  <Paragraphs>376</Paragraphs>
  <Slides>28</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Arial,Bold</vt:lpstr>
      <vt:lpstr>Calibri</vt:lpstr>
      <vt:lpstr>Corbel</vt:lpstr>
      <vt:lpstr>Times New Roman</vt:lpstr>
      <vt:lpstr>Wingdings</vt:lpstr>
      <vt:lpstr>Ecology 16x9</vt:lpstr>
      <vt:lpstr>Resource Needs Assessments are fundamental to</vt:lpstr>
      <vt:lpstr>PowerPoint Presentation</vt:lpstr>
      <vt:lpstr>Locally Led Conservation</vt:lpstr>
      <vt:lpstr>PowerPoint Presentation</vt:lpstr>
      <vt:lpstr>NRCS National Planning Procedures Handbook</vt:lpstr>
      <vt:lpstr>Resource Inventory</vt:lpstr>
      <vt:lpstr>Resource Inventory</vt:lpstr>
      <vt:lpstr>PowerPoint Presentation</vt:lpstr>
      <vt:lpstr>PowerPoint Presentation</vt:lpstr>
      <vt:lpstr>Resource Needs Assessment – Process Beginning with Resource Concerns Inventory</vt:lpstr>
      <vt:lpstr>Resource Concerns Inventory</vt:lpstr>
      <vt:lpstr>Resource Concerns Inventory</vt:lpstr>
      <vt:lpstr>PowerPoint Presentation</vt:lpstr>
      <vt:lpstr>Resource Concerns Inventory</vt:lpstr>
      <vt:lpstr>PowerPoint Presentation</vt:lpstr>
      <vt:lpstr>PowerPoint Presentation</vt:lpstr>
      <vt:lpstr>Resource Needs Assessment - Process</vt:lpstr>
      <vt:lpstr>Resource Needs Assessment - Process</vt:lpstr>
      <vt:lpstr>Resource Needs Assessment -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Gary McCuin</dc:creator>
  <cp:lastModifiedBy>Gary McCuin</cp:lastModifiedBy>
  <cp:revision>175</cp:revision>
  <cp:lastPrinted>2017-10-20T16:36:31Z</cp:lastPrinted>
  <dcterms:created xsi:type="dcterms:W3CDTF">2017-07-31T16:52:57Z</dcterms:created>
  <dcterms:modified xsi:type="dcterms:W3CDTF">2017-11-03T22:20:01Z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