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handoutMasterIdLst>
    <p:handoutMasterId r:id="rId53"/>
  </p:handoutMasterIdLst>
  <p:sldIdLst>
    <p:sldId id="330" r:id="rId4"/>
    <p:sldId id="258" r:id="rId5"/>
    <p:sldId id="331" r:id="rId6"/>
    <p:sldId id="332" r:id="rId7"/>
    <p:sldId id="333" r:id="rId8"/>
    <p:sldId id="338" r:id="rId9"/>
    <p:sldId id="339" r:id="rId10"/>
    <p:sldId id="340" r:id="rId11"/>
    <p:sldId id="341" r:id="rId12"/>
    <p:sldId id="265" r:id="rId13"/>
    <p:sldId id="270" r:id="rId14"/>
    <p:sldId id="266" r:id="rId15"/>
    <p:sldId id="267" r:id="rId16"/>
    <p:sldId id="269" r:id="rId17"/>
    <p:sldId id="268" r:id="rId18"/>
    <p:sldId id="277" r:id="rId19"/>
    <p:sldId id="272" r:id="rId20"/>
    <p:sldId id="288" r:id="rId21"/>
    <p:sldId id="274" r:id="rId22"/>
    <p:sldId id="292" r:id="rId23"/>
    <p:sldId id="326" r:id="rId24"/>
    <p:sldId id="327" r:id="rId25"/>
    <p:sldId id="276" r:id="rId26"/>
    <p:sldId id="259" r:id="rId27"/>
    <p:sldId id="321" r:id="rId28"/>
    <p:sldId id="273" r:id="rId29"/>
    <p:sldId id="279" r:id="rId30"/>
    <p:sldId id="315" r:id="rId31"/>
    <p:sldId id="314" r:id="rId32"/>
    <p:sldId id="325" r:id="rId33"/>
    <p:sldId id="295" r:id="rId34"/>
    <p:sldId id="320" r:id="rId35"/>
    <p:sldId id="329" r:id="rId36"/>
    <p:sldId id="263" r:id="rId37"/>
    <p:sldId id="281" r:id="rId38"/>
    <p:sldId id="298" r:id="rId39"/>
    <p:sldId id="322" r:id="rId40"/>
    <p:sldId id="323" r:id="rId41"/>
    <p:sldId id="342" r:id="rId42"/>
    <p:sldId id="343" r:id="rId43"/>
    <p:sldId id="344" r:id="rId44"/>
    <p:sldId id="302" r:id="rId45"/>
    <p:sldId id="303" r:id="rId46"/>
    <p:sldId id="310" r:id="rId47"/>
    <p:sldId id="256" r:id="rId48"/>
    <p:sldId id="307" r:id="rId49"/>
    <p:sldId id="309" r:id="rId50"/>
    <p:sldId id="311" r:id="rId5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81" autoAdjust="0"/>
    <p:restoredTop sz="94660"/>
  </p:normalViewPr>
  <p:slideViewPr>
    <p:cSldViewPr snapToGrid="0">
      <p:cViewPr varScale="1">
        <p:scale>
          <a:sx n="107" d="100"/>
          <a:sy n="107" d="100"/>
        </p:scale>
        <p:origin x="210" y="114"/>
      </p:cViewPr>
      <p:guideLst>
        <p:guide orient="horz" pos="2160"/>
        <p:guide pos="2880"/>
      </p:guideLst>
    </p:cSldViewPr>
  </p:slideViewPr>
  <p:notesTextViewPr>
    <p:cViewPr>
      <p:scale>
        <a:sx n="1" d="1"/>
        <a:sy n="1" d="1"/>
      </p:scale>
      <p:origin x="0" y="0"/>
    </p:cViewPr>
  </p:notesTextViewPr>
  <p:sorterViewPr>
    <p:cViewPr>
      <p:scale>
        <a:sx n="100" d="100"/>
        <a:sy n="100" d="100"/>
      </p:scale>
      <p:origin x="0" y="-3534"/>
    </p:cViewPr>
  </p:sorterViewPr>
  <p:notesViewPr>
    <p:cSldViewPr snapToGrid="0">
      <p:cViewPr varScale="1">
        <p:scale>
          <a:sx n="69" d="100"/>
          <a:sy n="69" d="100"/>
        </p:scale>
        <p:origin x="318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43979" cy="467215"/>
          </a:xfrm>
          <a:prstGeom prst="rect">
            <a:avLst/>
          </a:prstGeom>
        </p:spPr>
        <p:txBody>
          <a:bodyPr vert="horz" lIns="91566" tIns="45783" rIns="91566" bIns="45783" rtlCol="0"/>
          <a:lstStyle>
            <a:lvl1pPr algn="l">
              <a:defRPr sz="1200"/>
            </a:lvl1pPr>
          </a:lstStyle>
          <a:p>
            <a:endParaRPr lang="en-US"/>
          </a:p>
        </p:txBody>
      </p:sp>
      <p:sp>
        <p:nvSpPr>
          <p:cNvPr id="3" name="Date Placeholder 2"/>
          <p:cNvSpPr>
            <a:spLocks noGrp="1"/>
          </p:cNvSpPr>
          <p:nvPr>
            <p:ph type="dt" sz="quarter" idx="1"/>
          </p:nvPr>
        </p:nvSpPr>
        <p:spPr>
          <a:xfrm>
            <a:off x="3977535" y="0"/>
            <a:ext cx="3043979" cy="467215"/>
          </a:xfrm>
          <a:prstGeom prst="rect">
            <a:avLst/>
          </a:prstGeom>
        </p:spPr>
        <p:txBody>
          <a:bodyPr vert="horz" lIns="91566" tIns="45783" rIns="91566" bIns="45783" rtlCol="0"/>
          <a:lstStyle>
            <a:lvl1pPr algn="r">
              <a:defRPr sz="1200"/>
            </a:lvl1pPr>
          </a:lstStyle>
          <a:p>
            <a:fld id="{17BC4BB5-B96C-4041-B293-44BF66D5E2C2}" type="datetimeFigureOut">
              <a:rPr lang="en-US" smtClean="0"/>
              <a:t>11/6/2017</a:t>
            </a:fld>
            <a:endParaRPr lang="en-US"/>
          </a:p>
        </p:txBody>
      </p:sp>
      <p:sp>
        <p:nvSpPr>
          <p:cNvPr id="4" name="Footer Placeholder 3"/>
          <p:cNvSpPr>
            <a:spLocks noGrp="1"/>
          </p:cNvSpPr>
          <p:nvPr>
            <p:ph type="ftr" sz="quarter" idx="2"/>
          </p:nvPr>
        </p:nvSpPr>
        <p:spPr>
          <a:xfrm>
            <a:off x="5" y="8841886"/>
            <a:ext cx="3043979" cy="467215"/>
          </a:xfrm>
          <a:prstGeom prst="rect">
            <a:avLst/>
          </a:prstGeom>
        </p:spPr>
        <p:txBody>
          <a:bodyPr vert="horz" lIns="91566" tIns="45783" rIns="91566" bIns="45783" rtlCol="0" anchor="b"/>
          <a:lstStyle>
            <a:lvl1pPr algn="l">
              <a:defRPr sz="1200"/>
            </a:lvl1pPr>
          </a:lstStyle>
          <a:p>
            <a:endParaRPr lang="en-US"/>
          </a:p>
        </p:txBody>
      </p:sp>
      <p:sp>
        <p:nvSpPr>
          <p:cNvPr id="5" name="Slide Number Placeholder 4"/>
          <p:cNvSpPr>
            <a:spLocks noGrp="1"/>
          </p:cNvSpPr>
          <p:nvPr>
            <p:ph type="sldNum" sz="quarter" idx="3"/>
          </p:nvPr>
        </p:nvSpPr>
        <p:spPr>
          <a:xfrm>
            <a:off x="3977535" y="8841886"/>
            <a:ext cx="3043979" cy="467215"/>
          </a:xfrm>
          <a:prstGeom prst="rect">
            <a:avLst/>
          </a:prstGeom>
        </p:spPr>
        <p:txBody>
          <a:bodyPr vert="horz" lIns="91566" tIns="45783" rIns="91566" bIns="45783" rtlCol="0" anchor="b"/>
          <a:lstStyle>
            <a:lvl1pPr algn="r">
              <a:defRPr sz="1200"/>
            </a:lvl1pPr>
          </a:lstStyle>
          <a:p>
            <a:fld id="{BF4DE256-BD28-4915-9558-4F5D2A7F1B05}" type="slidenum">
              <a:rPr lang="en-US" smtClean="0"/>
              <a:t>‹#›</a:t>
            </a:fld>
            <a:endParaRPr lang="en-US"/>
          </a:p>
        </p:txBody>
      </p:sp>
    </p:spTree>
    <p:extLst>
      <p:ext uri="{BB962C8B-B14F-4D97-AF65-F5344CB8AC3E}">
        <p14:creationId xmlns:p14="http://schemas.microsoft.com/office/powerpoint/2010/main" val="259970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43979" cy="467215"/>
          </a:xfrm>
          <a:prstGeom prst="rect">
            <a:avLst/>
          </a:prstGeom>
        </p:spPr>
        <p:txBody>
          <a:bodyPr vert="horz" lIns="91566" tIns="45783" rIns="91566" bIns="45783" rtlCol="0"/>
          <a:lstStyle>
            <a:lvl1pPr algn="l">
              <a:defRPr sz="1200"/>
            </a:lvl1pPr>
          </a:lstStyle>
          <a:p>
            <a:endParaRPr lang="en-US"/>
          </a:p>
        </p:txBody>
      </p:sp>
      <p:sp>
        <p:nvSpPr>
          <p:cNvPr id="3" name="Date Placeholder 2"/>
          <p:cNvSpPr>
            <a:spLocks noGrp="1"/>
          </p:cNvSpPr>
          <p:nvPr>
            <p:ph type="dt" idx="1"/>
          </p:nvPr>
        </p:nvSpPr>
        <p:spPr>
          <a:xfrm>
            <a:off x="3977535" y="0"/>
            <a:ext cx="3043979" cy="467215"/>
          </a:xfrm>
          <a:prstGeom prst="rect">
            <a:avLst/>
          </a:prstGeom>
        </p:spPr>
        <p:txBody>
          <a:bodyPr vert="horz" lIns="91566" tIns="45783" rIns="91566" bIns="45783" rtlCol="0"/>
          <a:lstStyle>
            <a:lvl1pPr algn="r">
              <a:defRPr sz="1200"/>
            </a:lvl1pPr>
          </a:lstStyle>
          <a:p>
            <a:fld id="{293CCC64-F5D3-4028-997D-02DCBC847D85}" type="datetimeFigureOut">
              <a:rPr lang="en-US" smtClean="0"/>
              <a:t>11/6/2017</a:t>
            </a:fld>
            <a:endParaRPr lang="en-US"/>
          </a:p>
        </p:txBody>
      </p:sp>
      <p:sp>
        <p:nvSpPr>
          <p:cNvPr id="4" name="Slide Image Placeholder 3"/>
          <p:cNvSpPr>
            <a:spLocks noGrp="1" noRot="1" noChangeAspect="1"/>
          </p:cNvSpPr>
          <p:nvPr>
            <p:ph type="sldImg" idx="2"/>
          </p:nvPr>
        </p:nvSpPr>
        <p:spPr>
          <a:xfrm>
            <a:off x="1416050" y="1163638"/>
            <a:ext cx="4191000" cy="3143250"/>
          </a:xfrm>
          <a:prstGeom prst="rect">
            <a:avLst/>
          </a:prstGeom>
          <a:noFill/>
          <a:ln w="12700">
            <a:solidFill>
              <a:prstClr val="black"/>
            </a:solidFill>
          </a:ln>
        </p:spPr>
        <p:txBody>
          <a:bodyPr vert="horz" lIns="91566" tIns="45783" rIns="91566" bIns="45783" rtlCol="0" anchor="ctr"/>
          <a:lstStyle/>
          <a:p>
            <a:endParaRPr lang="en-US"/>
          </a:p>
        </p:txBody>
      </p:sp>
      <p:sp>
        <p:nvSpPr>
          <p:cNvPr id="5" name="Notes Placeholder 4"/>
          <p:cNvSpPr>
            <a:spLocks noGrp="1"/>
          </p:cNvSpPr>
          <p:nvPr>
            <p:ph type="body" sz="quarter" idx="3"/>
          </p:nvPr>
        </p:nvSpPr>
        <p:spPr>
          <a:xfrm>
            <a:off x="702946" y="4480147"/>
            <a:ext cx="5617208" cy="3665719"/>
          </a:xfrm>
          <a:prstGeom prst="rect">
            <a:avLst/>
          </a:prstGeom>
        </p:spPr>
        <p:txBody>
          <a:bodyPr vert="horz" lIns="91566" tIns="45783" rIns="91566" bIns="4578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8841886"/>
            <a:ext cx="3043979" cy="467215"/>
          </a:xfrm>
          <a:prstGeom prst="rect">
            <a:avLst/>
          </a:prstGeom>
        </p:spPr>
        <p:txBody>
          <a:bodyPr vert="horz" lIns="91566" tIns="45783" rIns="91566" bIns="45783" rtlCol="0" anchor="b"/>
          <a:lstStyle>
            <a:lvl1pPr algn="l">
              <a:defRPr sz="1200"/>
            </a:lvl1pPr>
          </a:lstStyle>
          <a:p>
            <a:endParaRPr lang="en-US"/>
          </a:p>
        </p:txBody>
      </p:sp>
      <p:sp>
        <p:nvSpPr>
          <p:cNvPr id="7" name="Slide Number Placeholder 6"/>
          <p:cNvSpPr>
            <a:spLocks noGrp="1"/>
          </p:cNvSpPr>
          <p:nvPr>
            <p:ph type="sldNum" sz="quarter" idx="5"/>
          </p:nvPr>
        </p:nvSpPr>
        <p:spPr>
          <a:xfrm>
            <a:off x="3977535" y="8841886"/>
            <a:ext cx="3043979" cy="467215"/>
          </a:xfrm>
          <a:prstGeom prst="rect">
            <a:avLst/>
          </a:prstGeom>
        </p:spPr>
        <p:txBody>
          <a:bodyPr vert="horz" lIns="91566" tIns="45783" rIns="91566" bIns="45783" rtlCol="0" anchor="b"/>
          <a:lstStyle>
            <a:lvl1pPr algn="r">
              <a:defRPr sz="1200"/>
            </a:lvl1pPr>
          </a:lstStyle>
          <a:p>
            <a:fld id="{7DA0DB9C-9C40-4467-8681-696678015E81}" type="slidenum">
              <a:rPr lang="en-US" smtClean="0"/>
              <a:t>‹#›</a:t>
            </a:fld>
            <a:endParaRPr lang="en-US"/>
          </a:p>
        </p:txBody>
      </p:sp>
    </p:spTree>
    <p:extLst>
      <p:ext uri="{BB962C8B-B14F-4D97-AF65-F5344CB8AC3E}">
        <p14:creationId xmlns:p14="http://schemas.microsoft.com/office/powerpoint/2010/main" val="268649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2</a:t>
            </a:fld>
            <a:endParaRPr lang="en-US" dirty="0"/>
          </a:p>
        </p:txBody>
      </p:sp>
    </p:spTree>
    <p:extLst>
      <p:ext uri="{BB962C8B-B14F-4D97-AF65-F5344CB8AC3E}">
        <p14:creationId xmlns:p14="http://schemas.microsoft.com/office/powerpoint/2010/main" val="2367518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18</a:t>
            </a:fld>
            <a:endParaRPr lang="en-US"/>
          </a:p>
        </p:txBody>
      </p:sp>
    </p:spTree>
    <p:extLst>
      <p:ext uri="{BB962C8B-B14F-4D97-AF65-F5344CB8AC3E}">
        <p14:creationId xmlns:p14="http://schemas.microsoft.com/office/powerpoint/2010/main" val="414416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19</a:t>
            </a:fld>
            <a:endParaRPr lang="en-US"/>
          </a:p>
        </p:txBody>
      </p:sp>
    </p:spTree>
    <p:extLst>
      <p:ext uri="{BB962C8B-B14F-4D97-AF65-F5344CB8AC3E}">
        <p14:creationId xmlns:p14="http://schemas.microsoft.com/office/powerpoint/2010/main" val="292715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20</a:t>
            </a:fld>
            <a:endParaRPr lang="en-US"/>
          </a:p>
        </p:txBody>
      </p:sp>
    </p:spTree>
    <p:extLst>
      <p:ext uri="{BB962C8B-B14F-4D97-AF65-F5344CB8AC3E}">
        <p14:creationId xmlns:p14="http://schemas.microsoft.com/office/powerpoint/2010/main" val="423631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23</a:t>
            </a:fld>
            <a:endParaRPr lang="en-US"/>
          </a:p>
        </p:txBody>
      </p:sp>
    </p:spTree>
    <p:extLst>
      <p:ext uri="{BB962C8B-B14F-4D97-AF65-F5344CB8AC3E}">
        <p14:creationId xmlns:p14="http://schemas.microsoft.com/office/powerpoint/2010/main" val="322820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24</a:t>
            </a:fld>
            <a:endParaRPr lang="en-US" dirty="0"/>
          </a:p>
        </p:txBody>
      </p:sp>
    </p:spTree>
    <p:extLst>
      <p:ext uri="{BB962C8B-B14F-4D97-AF65-F5344CB8AC3E}">
        <p14:creationId xmlns:p14="http://schemas.microsoft.com/office/powerpoint/2010/main" val="176740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26</a:t>
            </a:fld>
            <a:endParaRPr lang="en-US"/>
          </a:p>
        </p:txBody>
      </p:sp>
    </p:spTree>
    <p:extLst>
      <p:ext uri="{BB962C8B-B14F-4D97-AF65-F5344CB8AC3E}">
        <p14:creationId xmlns:p14="http://schemas.microsoft.com/office/powerpoint/2010/main" val="429398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27</a:t>
            </a:fld>
            <a:endParaRPr lang="en-US"/>
          </a:p>
        </p:txBody>
      </p:sp>
    </p:spTree>
    <p:extLst>
      <p:ext uri="{BB962C8B-B14F-4D97-AF65-F5344CB8AC3E}">
        <p14:creationId xmlns:p14="http://schemas.microsoft.com/office/powerpoint/2010/main" val="155483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r>
              <a:rPr lang="en-US" dirty="0" smtClean="0"/>
              <a:t>Photos on right at 7,300 </a:t>
            </a:r>
            <a:r>
              <a:rPr lang="en-US" dirty="0" err="1" smtClean="0"/>
              <a:t>ft</a:t>
            </a:r>
            <a:endParaRPr lang="en-US" dirty="0" smtClean="0"/>
          </a:p>
          <a:p>
            <a:r>
              <a:rPr lang="en-US" dirty="0" smtClean="0"/>
              <a:t>Stringer meadow on bottom of photo on left abut 6800 </a:t>
            </a:r>
            <a:r>
              <a:rPr lang="en-US" dirty="0" err="1" smtClean="0"/>
              <a:t>ft</a:t>
            </a:r>
            <a:r>
              <a:rPr lang="en-US" dirty="0" smtClean="0"/>
              <a:t>, Excellent meadow potential but surrounded by steep rocky topography, compared to meadow in upper right of photo. Nesting potential around the meadow in upper right, very limited in bottom of photo. </a:t>
            </a:r>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28</a:t>
            </a:fld>
            <a:endParaRPr lang="en-US"/>
          </a:p>
        </p:txBody>
      </p:sp>
    </p:spTree>
    <p:extLst>
      <p:ext uri="{BB962C8B-B14F-4D97-AF65-F5344CB8AC3E}">
        <p14:creationId xmlns:p14="http://schemas.microsoft.com/office/powerpoint/2010/main" val="329768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31</a:t>
            </a:fld>
            <a:endParaRPr lang="en-US"/>
          </a:p>
        </p:txBody>
      </p:sp>
    </p:spTree>
    <p:extLst>
      <p:ext uri="{BB962C8B-B14F-4D97-AF65-F5344CB8AC3E}">
        <p14:creationId xmlns:p14="http://schemas.microsoft.com/office/powerpoint/2010/main" val="38880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34</a:t>
            </a:fld>
            <a:endParaRPr lang="en-US"/>
          </a:p>
        </p:txBody>
      </p:sp>
    </p:spTree>
    <p:extLst>
      <p:ext uri="{BB962C8B-B14F-4D97-AF65-F5344CB8AC3E}">
        <p14:creationId xmlns:p14="http://schemas.microsoft.com/office/powerpoint/2010/main" val="245308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10</a:t>
            </a:fld>
            <a:endParaRPr lang="en-US"/>
          </a:p>
        </p:txBody>
      </p:sp>
    </p:spTree>
    <p:extLst>
      <p:ext uri="{BB962C8B-B14F-4D97-AF65-F5344CB8AC3E}">
        <p14:creationId xmlns:p14="http://schemas.microsoft.com/office/powerpoint/2010/main" val="3444374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35</a:t>
            </a:fld>
            <a:endParaRPr lang="en-US"/>
          </a:p>
        </p:txBody>
      </p:sp>
    </p:spTree>
    <p:extLst>
      <p:ext uri="{BB962C8B-B14F-4D97-AF65-F5344CB8AC3E}">
        <p14:creationId xmlns:p14="http://schemas.microsoft.com/office/powerpoint/2010/main" val="2535204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36</a:t>
            </a:fld>
            <a:endParaRPr lang="en-US"/>
          </a:p>
        </p:txBody>
      </p:sp>
    </p:spTree>
    <p:extLst>
      <p:ext uri="{BB962C8B-B14F-4D97-AF65-F5344CB8AC3E}">
        <p14:creationId xmlns:p14="http://schemas.microsoft.com/office/powerpoint/2010/main" val="2386425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42</a:t>
            </a:fld>
            <a:endParaRPr lang="en-US" dirty="0"/>
          </a:p>
        </p:txBody>
      </p:sp>
    </p:spTree>
    <p:extLst>
      <p:ext uri="{BB962C8B-B14F-4D97-AF65-F5344CB8AC3E}">
        <p14:creationId xmlns:p14="http://schemas.microsoft.com/office/powerpoint/2010/main" val="2880695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43</a:t>
            </a:fld>
            <a:endParaRPr lang="en-US" dirty="0"/>
          </a:p>
        </p:txBody>
      </p:sp>
    </p:spTree>
    <p:extLst>
      <p:ext uri="{BB962C8B-B14F-4D97-AF65-F5344CB8AC3E}">
        <p14:creationId xmlns:p14="http://schemas.microsoft.com/office/powerpoint/2010/main" val="3291926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r>
              <a:rPr lang="en-US" dirty="0" smtClean="0"/>
              <a:t>Winters Fire not seeded. Midas would be on the other side of the mountains</a:t>
            </a:r>
            <a:endParaRPr lang="en-US" dirty="0"/>
          </a:p>
        </p:txBody>
      </p:sp>
      <p:sp>
        <p:nvSpPr>
          <p:cNvPr id="4" name="Slide Number Placeholder 3"/>
          <p:cNvSpPr>
            <a:spLocks noGrp="1"/>
          </p:cNvSpPr>
          <p:nvPr>
            <p:ph type="sldNum" sz="quarter" idx="10"/>
          </p:nvPr>
        </p:nvSpPr>
        <p:spPr/>
        <p:txBody>
          <a:bodyPr/>
          <a:lstStyle/>
          <a:p>
            <a:fld id="{72F1C08C-0C7C-415C-A972-D691B9CC889C}" type="slidenum">
              <a:rPr lang="en-US" smtClean="0"/>
              <a:t>44</a:t>
            </a:fld>
            <a:endParaRPr lang="en-US"/>
          </a:p>
        </p:txBody>
      </p:sp>
    </p:spTree>
    <p:extLst>
      <p:ext uri="{BB962C8B-B14F-4D97-AF65-F5344CB8AC3E}">
        <p14:creationId xmlns:p14="http://schemas.microsoft.com/office/powerpoint/2010/main" val="1598343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0DB9C-9C40-4467-8681-696678015E81}" type="slidenum">
              <a:rPr lang="en-US" smtClean="0"/>
              <a:t>45</a:t>
            </a:fld>
            <a:endParaRPr lang="en-US" dirty="0"/>
          </a:p>
        </p:txBody>
      </p:sp>
    </p:spTree>
    <p:extLst>
      <p:ext uri="{BB962C8B-B14F-4D97-AF65-F5344CB8AC3E}">
        <p14:creationId xmlns:p14="http://schemas.microsoft.com/office/powerpoint/2010/main" val="1978867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r>
              <a:rPr lang="en-US" dirty="0" smtClean="0"/>
              <a:t>Same location as the previous</a:t>
            </a:r>
            <a:r>
              <a:rPr lang="en-US" baseline="0" dirty="0" smtClean="0"/>
              <a:t> slide but looking toward the burned/</a:t>
            </a:r>
            <a:r>
              <a:rPr lang="en-US" baseline="0" dirty="0" err="1" smtClean="0"/>
              <a:t>unbured</a:t>
            </a:r>
            <a:r>
              <a:rPr lang="en-US" baseline="0" dirty="0" smtClean="0"/>
              <a:t> boundary. Santa Rosas (granite peak and Buckskin in the background</a:t>
            </a:r>
            <a:endParaRPr lang="en-US" dirty="0"/>
          </a:p>
        </p:txBody>
      </p:sp>
      <p:sp>
        <p:nvSpPr>
          <p:cNvPr id="4" name="Slide Number Placeholder 3"/>
          <p:cNvSpPr>
            <a:spLocks noGrp="1"/>
          </p:cNvSpPr>
          <p:nvPr>
            <p:ph type="sldNum" sz="quarter" idx="10"/>
          </p:nvPr>
        </p:nvSpPr>
        <p:spPr/>
        <p:txBody>
          <a:bodyPr/>
          <a:lstStyle/>
          <a:p>
            <a:fld id="{72F1C08C-0C7C-415C-A972-D691B9CC889C}" type="slidenum">
              <a:rPr lang="en-US" smtClean="0"/>
              <a:t>46</a:t>
            </a:fld>
            <a:endParaRPr lang="en-US"/>
          </a:p>
        </p:txBody>
      </p:sp>
    </p:spTree>
    <p:extLst>
      <p:ext uri="{BB962C8B-B14F-4D97-AF65-F5344CB8AC3E}">
        <p14:creationId xmlns:p14="http://schemas.microsoft.com/office/powerpoint/2010/main" val="128709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r>
              <a:rPr lang="en-US" dirty="0" smtClean="0"/>
              <a:t>Looking NE toward the Bull Runs from the edge of the Winters Fire. Probably what the burned area was like before</a:t>
            </a:r>
            <a:r>
              <a:rPr lang="en-US" baseline="0" dirty="0" smtClean="0"/>
              <a:t> the fire, Hard to see but a decent understory of BG</a:t>
            </a:r>
            <a:endParaRPr lang="en-US" dirty="0"/>
          </a:p>
        </p:txBody>
      </p:sp>
      <p:sp>
        <p:nvSpPr>
          <p:cNvPr id="4" name="Slide Number Placeholder 3"/>
          <p:cNvSpPr>
            <a:spLocks noGrp="1"/>
          </p:cNvSpPr>
          <p:nvPr>
            <p:ph type="sldNum" sz="quarter" idx="10"/>
          </p:nvPr>
        </p:nvSpPr>
        <p:spPr/>
        <p:txBody>
          <a:bodyPr/>
          <a:lstStyle/>
          <a:p>
            <a:fld id="{72F1C08C-0C7C-415C-A972-D691B9CC889C}" type="slidenum">
              <a:rPr lang="en-US" smtClean="0"/>
              <a:t>47</a:t>
            </a:fld>
            <a:endParaRPr lang="en-US"/>
          </a:p>
        </p:txBody>
      </p:sp>
    </p:spTree>
    <p:extLst>
      <p:ext uri="{BB962C8B-B14F-4D97-AF65-F5344CB8AC3E}">
        <p14:creationId xmlns:p14="http://schemas.microsoft.com/office/powerpoint/2010/main" val="151129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11</a:t>
            </a:fld>
            <a:endParaRPr lang="en-US"/>
          </a:p>
        </p:txBody>
      </p:sp>
    </p:spTree>
    <p:extLst>
      <p:ext uri="{BB962C8B-B14F-4D97-AF65-F5344CB8AC3E}">
        <p14:creationId xmlns:p14="http://schemas.microsoft.com/office/powerpoint/2010/main" val="281675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12</a:t>
            </a:fld>
            <a:endParaRPr lang="en-US"/>
          </a:p>
        </p:txBody>
      </p:sp>
    </p:spTree>
    <p:extLst>
      <p:ext uri="{BB962C8B-B14F-4D97-AF65-F5344CB8AC3E}">
        <p14:creationId xmlns:p14="http://schemas.microsoft.com/office/powerpoint/2010/main" val="28657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13</a:t>
            </a:fld>
            <a:endParaRPr lang="en-US"/>
          </a:p>
        </p:txBody>
      </p:sp>
    </p:spTree>
    <p:extLst>
      <p:ext uri="{BB962C8B-B14F-4D97-AF65-F5344CB8AC3E}">
        <p14:creationId xmlns:p14="http://schemas.microsoft.com/office/powerpoint/2010/main" val="107462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14</a:t>
            </a:fld>
            <a:endParaRPr lang="en-US"/>
          </a:p>
        </p:txBody>
      </p:sp>
    </p:spTree>
    <p:extLst>
      <p:ext uri="{BB962C8B-B14F-4D97-AF65-F5344CB8AC3E}">
        <p14:creationId xmlns:p14="http://schemas.microsoft.com/office/powerpoint/2010/main" val="7294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15</a:t>
            </a:fld>
            <a:endParaRPr lang="en-US"/>
          </a:p>
        </p:txBody>
      </p:sp>
    </p:spTree>
    <p:extLst>
      <p:ext uri="{BB962C8B-B14F-4D97-AF65-F5344CB8AC3E}">
        <p14:creationId xmlns:p14="http://schemas.microsoft.com/office/powerpoint/2010/main" val="99896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16</a:t>
            </a:fld>
            <a:endParaRPr lang="en-US"/>
          </a:p>
        </p:txBody>
      </p:sp>
    </p:spTree>
    <p:extLst>
      <p:ext uri="{BB962C8B-B14F-4D97-AF65-F5344CB8AC3E}">
        <p14:creationId xmlns:p14="http://schemas.microsoft.com/office/powerpoint/2010/main" val="396954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91000"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A0DB9C-9C40-4467-8681-696678015E81}" type="slidenum">
              <a:rPr lang="en-US" smtClean="0"/>
              <a:t>17</a:t>
            </a:fld>
            <a:endParaRPr lang="en-US"/>
          </a:p>
        </p:txBody>
      </p:sp>
    </p:spTree>
    <p:extLst>
      <p:ext uri="{BB962C8B-B14F-4D97-AF65-F5344CB8AC3E}">
        <p14:creationId xmlns:p14="http://schemas.microsoft.com/office/powerpoint/2010/main" val="375788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86729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88544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334284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962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94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32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899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26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350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1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89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430590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99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17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251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857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929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239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57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477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904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5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FE02E3-E8DD-4F83-A035-27B32BFC9F49}"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283365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948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211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42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FE02E3-E8DD-4F83-A035-27B32BFC9F49}"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9755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FE02E3-E8DD-4F83-A035-27B32BFC9F49}"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175795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FE02E3-E8DD-4F83-A035-27B32BFC9F49}"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90010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E02E3-E8DD-4F83-A035-27B32BFC9F49}"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67654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402175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FE02E3-E8DD-4F83-A035-27B32BFC9F49}"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16188-EEFF-4C65-BBB9-537C72A77E93}" type="slidenum">
              <a:rPr lang="en-US" smtClean="0"/>
              <a:t>‹#›</a:t>
            </a:fld>
            <a:endParaRPr lang="en-US"/>
          </a:p>
        </p:txBody>
      </p:sp>
    </p:spTree>
    <p:extLst>
      <p:ext uri="{BB962C8B-B14F-4D97-AF65-F5344CB8AC3E}">
        <p14:creationId xmlns:p14="http://schemas.microsoft.com/office/powerpoint/2010/main" val="21768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02E3-E8DD-4F83-A035-27B32BFC9F49}" type="datetimeFigureOut">
              <a:rPr lang="en-US" smtClean="0"/>
              <a:t>11/6/2017</a:t>
            </a:fld>
            <a:endParaRPr lang="en-US"/>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16188-EEFF-4C65-BBB9-537C72A77E93}" type="slidenum">
              <a:rPr lang="en-US" smtClean="0"/>
              <a:t>‹#›</a:t>
            </a:fld>
            <a:endParaRPr lang="en-US"/>
          </a:p>
        </p:txBody>
      </p:sp>
    </p:spTree>
    <p:extLst>
      <p:ext uri="{BB962C8B-B14F-4D97-AF65-F5344CB8AC3E}">
        <p14:creationId xmlns:p14="http://schemas.microsoft.com/office/powerpoint/2010/main" val="4248652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036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02E3-E8DD-4F83-A035-27B32BFC9F49}" type="datetimeFigureOut">
              <a:rPr lang="en-US" smtClean="0">
                <a:solidFill>
                  <a:prstClr val="black">
                    <a:tint val="75000"/>
                  </a:prstClr>
                </a:solidFill>
              </a:rPr>
              <a:pPr/>
              <a:t>11/6/2017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16188-EEFF-4C65-BBB9-537C72A77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546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hyperlink" Target="http://weather.rap.ucar.edu/satellite/g13.2017094.2045_WMC_vis.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8.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2" y="6102030"/>
            <a:ext cx="2042337" cy="755970"/>
          </a:xfrm>
          <a:prstGeom prst="rect">
            <a:avLst/>
          </a:prstGeom>
        </p:spPr>
      </p:pic>
      <p:pic>
        <p:nvPicPr>
          <p:cNvPr id="6" name="Picture 5"/>
          <p:cNvPicPr>
            <a:picLocks noChangeAspect="1"/>
          </p:cNvPicPr>
          <p:nvPr/>
        </p:nvPicPr>
        <p:blipFill>
          <a:blip r:embed="rId4"/>
          <a:stretch>
            <a:fillRect/>
          </a:stretch>
        </p:blipFill>
        <p:spPr>
          <a:xfrm>
            <a:off x="5699466" y="6047162"/>
            <a:ext cx="3444539" cy="810838"/>
          </a:xfrm>
          <a:prstGeom prst="rect">
            <a:avLst/>
          </a:prstGeom>
        </p:spPr>
      </p:pic>
      <p:pic>
        <p:nvPicPr>
          <p:cNvPr id="8" name="Picture 7"/>
          <p:cNvPicPr>
            <a:picLocks noChangeAspect="1"/>
          </p:cNvPicPr>
          <p:nvPr/>
        </p:nvPicPr>
        <p:blipFill>
          <a:blip r:embed="rId5"/>
          <a:stretch>
            <a:fillRect/>
          </a:stretch>
        </p:blipFill>
        <p:spPr>
          <a:xfrm>
            <a:off x="918586" y="3928806"/>
            <a:ext cx="6858594" cy="1743607"/>
          </a:xfrm>
          <a:prstGeom prst="rect">
            <a:avLst/>
          </a:prstGeom>
        </p:spPr>
      </p:pic>
      <p:pic>
        <p:nvPicPr>
          <p:cNvPr id="11" name="Picture 10"/>
          <p:cNvPicPr>
            <a:picLocks noChangeAspect="1"/>
          </p:cNvPicPr>
          <p:nvPr/>
        </p:nvPicPr>
        <p:blipFill>
          <a:blip r:embed="rId6"/>
          <a:stretch>
            <a:fillRect/>
          </a:stretch>
        </p:blipFill>
        <p:spPr>
          <a:xfrm>
            <a:off x="620866" y="708686"/>
            <a:ext cx="7827942" cy="2834886"/>
          </a:xfrm>
          <a:prstGeom prst="rect">
            <a:avLst/>
          </a:prstGeom>
        </p:spPr>
      </p:pic>
    </p:spTree>
    <p:extLst>
      <p:ext uri="{BB962C8B-B14F-4D97-AF65-F5344CB8AC3E}">
        <p14:creationId xmlns:p14="http://schemas.microsoft.com/office/powerpoint/2010/main" val="364549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39" y="128063"/>
            <a:ext cx="8856325"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Other Important Landscape Level Characteristics – </a:t>
            </a:r>
            <a:r>
              <a:rPr lang="en-US" b="1" dirty="0" err="1" smtClean="0">
                <a:latin typeface="Arial" panose="020B0604020202020204" pitchFamily="34" charset="0"/>
                <a:cs typeface="Arial" panose="020B0604020202020204" pitchFamily="34" charset="0"/>
              </a:rPr>
              <a:t>Lek</a:t>
            </a:r>
            <a:r>
              <a:rPr lang="en-US" b="1" dirty="0" smtClean="0">
                <a:latin typeface="Arial" panose="020B0604020202020204" pitchFamily="34" charset="0"/>
                <a:cs typeface="Arial" panose="020B0604020202020204" pitchFamily="34" charset="0"/>
              </a:rPr>
              <a:t> Locations</a:t>
            </a:r>
            <a:endParaRPr lang="en-US" b="1" dirty="0">
              <a:latin typeface="Arial" panose="020B0604020202020204" pitchFamily="34" charset="0"/>
              <a:cs typeface="Arial" panose="020B0604020202020204" pitchFamily="34" charset="0"/>
            </a:endParaRPr>
          </a:p>
        </p:txBody>
      </p:sp>
      <p:sp>
        <p:nvSpPr>
          <p:cNvPr id="4" name="TextBox 3"/>
          <p:cNvSpPr txBox="1"/>
          <p:nvPr/>
        </p:nvSpPr>
        <p:spPr>
          <a:xfrm>
            <a:off x="487975" y="1842725"/>
            <a:ext cx="8168054" cy="3416320"/>
          </a:xfrm>
          <a:prstGeom prst="rect">
            <a:avLst/>
          </a:prstGeom>
          <a:noFill/>
        </p:spPr>
        <p:txBody>
          <a:bodyPr wrap="square" rtlCol="0">
            <a:spAutoFit/>
          </a:bodyPr>
          <a:lstStyle/>
          <a:p>
            <a:r>
              <a:rPr lang="en-US" b="1" u="sng" dirty="0" smtClean="0"/>
              <a:t>Community Type			Percent</a:t>
            </a:r>
          </a:p>
          <a:p>
            <a:pPr marL="228600"/>
            <a:r>
              <a:rPr lang="en-US" dirty="0" smtClean="0"/>
              <a:t>Big Sagebrush shrub-land		30 </a:t>
            </a:r>
          </a:p>
          <a:p>
            <a:pPr marL="228600"/>
            <a:r>
              <a:rPr lang="en-US" dirty="0" smtClean="0"/>
              <a:t>Big Sagebrush shrub-steppe	20 </a:t>
            </a:r>
          </a:p>
          <a:p>
            <a:pPr marL="228600"/>
            <a:r>
              <a:rPr lang="en-US" dirty="0" smtClean="0"/>
              <a:t>Low Sagebrush			20	</a:t>
            </a:r>
          </a:p>
          <a:p>
            <a:pPr marL="228600"/>
            <a:r>
              <a:rPr lang="en-US" i="1" dirty="0" smtClean="0"/>
              <a:t>Mountain Sagebrush		  9**</a:t>
            </a:r>
          </a:p>
          <a:p>
            <a:pPr marL="228600"/>
            <a:r>
              <a:rPr lang="en-US" dirty="0" smtClean="0"/>
              <a:t>All Sagebrush			79	</a:t>
            </a:r>
          </a:p>
          <a:p>
            <a:pPr marL="228600"/>
            <a:r>
              <a:rPr lang="en-US" dirty="0" smtClean="0"/>
              <a:t>Riparian			  2</a:t>
            </a:r>
          </a:p>
          <a:p>
            <a:endParaRPr lang="en-US" dirty="0" smtClean="0"/>
          </a:p>
          <a:p>
            <a:r>
              <a:rPr lang="en-US" b="1" u="sng" dirty="0" smtClean="0"/>
              <a:t>Topography and Climate</a:t>
            </a:r>
          </a:p>
          <a:p>
            <a:pPr marL="228600"/>
            <a:r>
              <a:rPr lang="en-US" i="1" dirty="0" smtClean="0"/>
              <a:t>Slope				3.1 %</a:t>
            </a:r>
            <a:r>
              <a:rPr lang="en-US" b="1" i="1" baseline="30000" dirty="0" smtClean="0"/>
              <a:t>a</a:t>
            </a:r>
          </a:p>
          <a:p>
            <a:pPr marL="228600"/>
            <a:r>
              <a:rPr lang="en-US" dirty="0" smtClean="0"/>
              <a:t>Terrain Ruggedness Index		1.0</a:t>
            </a:r>
          </a:p>
          <a:p>
            <a:pPr marL="228600"/>
            <a:r>
              <a:rPr lang="en-US" i="1" dirty="0" smtClean="0"/>
              <a:t>Precipitation (mean)		13.1 inches</a:t>
            </a:r>
            <a:endParaRPr lang="en-US" i="1" dirty="0"/>
          </a:p>
        </p:txBody>
      </p:sp>
      <p:sp>
        <p:nvSpPr>
          <p:cNvPr id="5" name="TextBox 4"/>
          <p:cNvSpPr txBox="1"/>
          <p:nvPr/>
        </p:nvSpPr>
        <p:spPr>
          <a:xfrm>
            <a:off x="487974" y="5858237"/>
            <a:ext cx="8392258" cy="923330"/>
          </a:xfrm>
          <a:prstGeom prst="rect">
            <a:avLst/>
          </a:prstGeom>
          <a:noFill/>
        </p:spPr>
        <p:txBody>
          <a:bodyPr wrap="square" rtlCol="0">
            <a:spAutoFit/>
          </a:bodyPr>
          <a:lstStyle/>
          <a:p>
            <a:r>
              <a:rPr lang="en-US" dirty="0" smtClean="0"/>
              <a:t>Suggests architecture (structure) of the landscape has more overall importance than the specific “quality” of individual components. Individual components matter, but exceptional quality for one component can’t mitigate absence (or nearly so) of another.  </a:t>
            </a:r>
            <a:endParaRPr lang="en-US" dirty="0"/>
          </a:p>
        </p:txBody>
      </p:sp>
      <p:sp>
        <p:nvSpPr>
          <p:cNvPr id="6" name="TextBox 5"/>
          <p:cNvSpPr txBox="1"/>
          <p:nvPr/>
        </p:nvSpPr>
        <p:spPr>
          <a:xfrm>
            <a:off x="585631" y="5259045"/>
            <a:ext cx="8856323" cy="523220"/>
          </a:xfrm>
          <a:prstGeom prst="rect">
            <a:avLst/>
          </a:prstGeom>
          <a:noFill/>
        </p:spPr>
        <p:txBody>
          <a:bodyPr wrap="square" rtlCol="0">
            <a:spAutoFit/>
          </a:bodyPr>
          <a:lstStyle/>
          <a:p>
            <a:r>
              <a:rPr lang="en-US" sz="1400" b="1" i="1" baseline="30000" dirty="0" smtClean="0">
                <a:cs typeface="Arial" panose="020B0604020202020204" pitchFamily="34" charset="0"/>
              </a:rPr>
              <a:t>a</a:t>
            </a:r>
            <a:r>
              <a:rPr lang="en-US" sz="1400" b="1" i="1" dirty="0" smtClean="0">
                <a:cs typeface="Arial" panose="020B0604020202020204" pitchFamily="34" charset="0"/>
              </a:rPr>
              <a:t> Baxter et al. (2017) found strong selection by broods for slope &lt; 20%</a:t>
            </a:r>
          </a:p>
          <a:p>
            <a:r>
              <a:rPr lang="en-US" sz="1400" b="1" i="1" dirty="0">
                <a:cs typeface="Arial" panose="020B0604020202020204" pitchFamily="34" charset="0"/>
              </a:rPr>
              <a:t> </a:t>
            </a:r>
            <a:r>
              <a:rPr lang="en-US" sz="1400" b="1" i="1" dirty="0" smtClean="0">
                <a:cs typeface="Arial" panose="020B0604020202020204" pitchFamily="34" charset="0"/>
              </a:rPr>
              <a:t> Gibson et al. (2016) had about 90% or more of nests on slopes &lt; 20%, and well over 50% on &lt; 10% slope</a:t>
            </a:r>
            <a:endParaRPr lang="en-US" sz="1400" b="1" i="1" dirty="0">
              <a:cs typeface="Arial" panose="020B0604020202020204" pitchFamily="34" charset="0"/>
            </a:endParaRPr>
          </a:p>
        </p:txBody>
      </p:sp>
      <p:sp>
        <p:nvSpPr>
          <p:cNvPr id="3" name="TextBox 2"/>
          <p:cNvSpPr txBox="1"/>
          <p:nvPr/>
        </p:nvSpPr>
        <p:spPr>
          <a:xfrm>
            <a:off x="7170127" y="1927005"/>
            <a:ext cx="1710105" cy="646331"/>
          </a:xfrm>
          <a:prstGeom prst="rect">
            <a:avLst/>
          </a:prstGeom>
          <a:noFill/>
        </p:spPr>
        <p:txBody>
          <a:bodyPr wrap="square" rtlCol="0">
            <a:spAutoFit/>
          </a:bodyPr>
          <a:lstStyle/>
          <a:p>
            <a:r>
              <a:rPr lang="en-US" dirty="0" smtClean="0"/>
              <a:t>From: Knick et al. </a:t>
            </a:r>
            <a:r>
              <a:rPr lang="en-US" dirty="0" smtClean="0"/>
              <a:t>2013</a:t>
            </a:r>
            <a:endParaRPr lang="en-US" dirty="0"/>
          </a:p>
        </p:txBody>
      </p:sp>
    </p:spTree>
    <p:extLst>
      <p:ext uri="{BB962C8B-B14F-4D97-AF65-F5344CB8AC3E}">
        <p14:creationId xmlns:p14="http://schemas.microsoft.com/office/powerpoint/2010/main" val="1125137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365" y="87230"/>
            <a:ext cx="7886700"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How Does Topography Relate to Sage-Grouse Density</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193431" y="1412793"/>
            <a:ext cx="8950570" cy="5632311"/>
          </a:xfrm>
          <a:prstGeom prst="rect">
            <a:avLst/>
          </a:prstGeom>
          <a:noFill/>
        </p:spPr>
        <p:txBody>
          <a:bodyPr wrap="square" rtlCol="0">
            <a:spAutoFit/>
          </a:bodyPr>
          <a:lstStyle/>
          <a:p>
            <a:r>
              <a:rPr lang="en-US" dirty="0" smtClean="0">
                <a:latin typeface="Times New Roman" panose="02020603050405020304" pitchFamily="18" charset="0"/>
                <a:ea typeface="Times New Roman" panose="02020603050405020304" pitchFamily="18" charset="0"/>
              </a:rPr>
              <a:t>		</a:t>
            </a:r>
            <a:r>
              <a:rPr lang="en-US" altLang="en-US" dirty="0">
                <a:latin typeface="Times New Roman" panose="02020603050405020304" pitchFamily="18" charset="0"/>
              </a:rPr>
              <a:t>	</a:t>
            </a:r>
            <a:r>
              <a:rPr lang="en-US" altLang="en-US" dirty="0" smtClean="0">
                <a:latin typeface="Times New Roman" panose="02020603050405020304" pitchFamily="18" charset="0"/>
              </a:rPr>
              <a:t>Topographic </a:t>
            </a:r>
            <a:r>
              <a:rPr lang="en-US" altLang="en-US" dirty="0">
                <a:latin typeface="Times New Roman" panose="02020603050405020304" pitchFamily="18" charset="0"/>
              </a:rPr>
              <a:t>	</a:t>
            </a:r>
            <a:r>
              <a:rPr lang="en-US" altLang="en-US" dirty="0" smtClean="0">
                <a:latin typeface="Times New Roman" panose="02020603050405020304" pitchFamily="18" charset="0"/>
              </a:rPr>
              <a:t>Population 	</a:t>
            </a:r>
            <a:endParaRPr lang="en-US" altLang="en-US" dirty="0">
              <a:latin typeface="Times New Roman" panose="02020603050405020304" pitchFamily="18" charset="0"/>
            </a:endParaRPr>
          </a:p>
          <a:p>
            <a:r>
              <a:rPr lang="en-US" altLang="en-US" u="sng" dirty="0">
                <a:latin typeface="Times New Roman" panose="02020603050405020304" pitchFamily="18" charset="0"/>
              </a:rPr>
              <a:t>PMU</a:t>
            </a:r>
            <a:r>
              <a:rPr lang="en-US" altLang="en-US" dirty="0">
                <a:latin typeface="Times New Roman" panose="02020603050405020304" pitchFamily="18" charset="0"/>
              </a:rPr>
              <a:t>	</a:t>
            </a:r>
            <a:r>
              <a:rPr lang="en-US" altLang="en-US" dirty="0" smtClean="0">
                <a:latin typeface="Times New Roman" panose="02020603050405020304" pitchFamily="18" charset="0"/>
              </a:rPr>
              <a:t>	</a:t>
            </a:r>
            <a:r>
              <a:rPr lang="en-US" altLang="en-US" u="sng" dirty="0" smtClean="0">
                <a:latin typeface="Times New Roman" panose="02020603050405020304" pitchFamily="18" charset="0"/>
              </a:rPr>
              <a:t>MLRA</a:t>
            </a:r>
            <a:r>
              <a:rPr lang="en-US" altLang="en-US" dirty="0">
                <a:latin typeface="Times New Roman" panose="02020603050405020304" pitchFamily="18" charset="0"/>
              </a:rPr>
              <a:t>	</a:t>
            </a:r>
            <a:r>
              <a:rPr lang="en-US" altLang="en-US" u="sng" dirty="0">
                <a:latin typeface="Times New Roman" panose="02020603050405020304" pitchFamily="18" charset="0"/>
              </a:rPr>
              <a:t>Classification</a:t>
            </a:r>
            <a:r>
              <a:rPr lang="en-US" altLang="en-US" dirty="0">
                <a:latin typeface="Times New Roman" panose="02020603050405020304" pitchFamily="18" charset="0"/>
              </a:rPr>
              <a:t>	</a:t>
            </a:r>
            <a:r>
              <a:rPr lang="en-US" altLang="en-US" u="sng" dirty="0">
                <a:latin typeface="Times New Roman" panose="02020603050405020304" pitchFamily="18" charset="0"/>
              </a:rPr>
              <a:t>Estimate</a:t>
            </a:r>
            <a:r>
              <a:rPr lang="en-US" altLang="en-US" dirty="0">
                <a:latin typeface="Times New Roman" panose="02020603050405020304" pitchFamily="18" charset="0"/>
              </a:rPr>
              <a:t>	</a:t>
            </a:r>
            <a:r>
              <a:rPr lang="en-US" altLang="en-US" dirty="0" smtClean="0">
                <a:latin typeface="Times New Roman" panose="02020603050405020304" pitchFamily="18" charset="0"/>
              </a:rPr>
              <a:t>   </a:t>
            </a:r>
            <a:r>
              <a:rPr lang="en-US" altLang="en-US" u="sng" dirty="0" smtClean="0">
                <a:latin typeface="Times New Roman" panose="02020603050405020304" pitchFamily="18" charset="0"/>
              </a:rPr>
              <a:t>Acres in PMU</a:t>
            </a:r>
            <a:r>
              <a:rPr lang="en-US" altLang="en-US" dirty="0">
                <a:latin typeface="Times New Roman" panose="02020603050405020304" pitchFamily="18" charset="0"/>
              </a:rPr>
              <a:t>	</a:t>
            </a:r>
            <a:r>
              <a:rPr lang="en-US" altLang="en-US" u="sng" dirty="0" smtClean="0">
                <a:latin typeface="Times New Roman" panose="02020603050405020304" pitchFamily="18" charset="0"/>
              </a:rPr>
              <a:t>Acres/Bird</a:t>
            </a:r>
            <a:endParaRPr lang="en-US" altLang="en-US" u="sng" dirty="0">
              <a:latin typeface="Times New Roman" panose="02020603050405020304" pitchFamily="18" charset="0"/>
            </a:endParaRPr>
          </a:p>
          <a:p>
            <a:pPr>
              <a:lnSpc>
                <a:spcPct val="50000"/>
              </a:lnSpc>
              <a:spcBef>
                <a:spcPct val="50000"/>
              </a:spcBef>
            </a:pPr>
            <a:endParaRPr lang="en-US" altLang="en-US" dirty="0" smtClean="0">
              <a:latin typeface="Times New Roman" panose="02020603050405020304" pitchFamily="18" charset="0"/>
            </a:endParaRPr>
          </a:p>
          <a:p>
            <a:pPr>
              <a:lnSpc>
                <a:spcPct val="50000"/>
              </a:lnSpc>
              <a:spcBef>
                <a:spcPct val="50000"/>
              </a:spcBef>
            </a:pPr>
            <a:r>
              <a:rPr lang="en-US" altLang="en-US" dirty="0" smtClean="0">
                <a:latin typeface="Times New Roman" panose="02020603050405020304" pitchFamily="18" charset="0"/>
              </a:rPr>
              <a:t>Lone </a:t>
            </a:r>
            <a:r>
              <a:rPr lang="en-US" altLang="en-US" dirty="0">
                <a:latin typeface="Times New Roman" panose="02020603050405020304" pitchFamily="18" charset="0"/>
              </a:rPr>
              <a:t>Willow	MHP	</a:t>
            </a:r>
            <a:r>
              <a:rPr lang="en-US" altLang="en-US" dirty="0" smtClean="0">
                <a:latin typeface="Times New Roman" panose="02020603050405020304" pitchFamily="18" charset="0"/>
              </a:rPr>
              <a:t>1 (n=5)</a:t>
            </a:r>
            <a:r>
              <a:rPr lang="en-US" altLang="en-US" dirty="0">
                <a:latin typeface="Times New Roman" panose="02020603050405020304" pitchFamily="18" charset="0"/>
              </a:rPr>
              <a:t>	  </a:t>
            </a:r>
            <a:r>
              <a:rPr lang="en-US" altLang="en-US" dirty="0" smtClean="0">
                <a:latin typeface="Times New Roman" panose="02020603050405020304" pitchFamily="18" charset="0"/>
              </a:rPr>
              <a:t>	9,200</a:t>
            </a:r>
            <a:r>
              <a:rPr lang="en-US" altLang="en-US" dirty="0">
                <a:latin typeface="Times New Roman" panose="02020603050405020304" pitchFamily="18" charset="0"/>
              </a:rPr>
              <a:t>	   </a:t>
            </a:r>
            <a:r>
              <a:rPr lang="en-US" altLang="en-US" dirty="0" smtClean="0">
                <a:latin typeface="Times New Roman" panose="02020603050405020304" pitchFamily="18" charset="0"/>
              </a:rPr>
              <a:t>476,533</a:t>
            </a:r>
            <a:r>
              <a:rPr lang="en-US" altLang="en-US" dirty="0">
                <a:latin typeface="Times New Roman" panose="02020603050405020304" pitchFamily="18" charset="0"/>
              </a:rPr>
              <a:t>	       52</a:t>
            </a:r>
          </a:p>
          <a:p>
            <a:pPr>
              <a:lnSpc>
                <a:spcPct val="50000"/>
              </a:lnSpc>
              <a:spcBef>
                <a:spcPct val="50000"/>
              </a:spcBef>
            </a:pPr>
            <a:r>
              <a:rPr lang="en-US" altLang="en-US" dirty="0">
                <a:latin typeface="Times New Roman" panose="02020603050405020304" pitchFamily="18" charset="0"/>
              </a:rPr>
              <a:t>Islands	</a:t>
            </a:r>
            <a:r>
              <a:rPr lang="en-US" altLang="en-US" dirty="0" smtClean="0">
                <a:latin typeface="Times New Roman" panose="02020603050405020304" pitchFamily="18" charset="0"/>
              </a:rPr>
              <a:t>	OHP</a:t>
            </a:r>
            <a:r>
              <a:rPr lang="en-US" altLang="en-US" dirty="0">
                <a:latin typeface="Times New Roman" panose="02020603050405020304" pitchFamily="18" charset="0"/>
              </a:rPr>
              <a:t>	1	 </a:t>
            </a:r>
            <a:r>
              <a:rPr lang="en-US" altLang="en-US" dirty="0" smtClean="0">
                <a:latin typeface="Times New Roman" panose="02020603050405020304" pitchFamily="18" charset="0"/>
              </a:rPr>
              <a:t>	3,127</a:t>
            </a:r>
            <a:r>
              <a:rPr lang="en-US" altLang="en-US" dirty="0">
                <a:latin typeface="Times New Roman" panose="02020603050405020304" pitchFamily="18" charset="0"/>
              </a:rPr>
              <a:t>	   270,163	       86  </a:t>
            </a:r>
          </a:p>
          <a:p>
            <a:pPr>
              <a:lnSpc>
                <a:spcPct val="50000"/>
              </a:lnSpc>
              <a:spcBef>
                <a:spcPct val="50000"/>
              </a:spcBef>
            </a:pPr>
            <a:r>
              <a:rPr lang="en-US" altLang="en-US" dirty="0">
                <a:latin typeface="Times New Roman" panose="02020603050405020304" pitchFamily="18" charset="0"/>
              </a:rPr>
              <a:t>Sheldon	</a:t>
            </a:r>
            <a:r>
              <a:rPr lang="en-US" altLang="en-US" dirty="0" smtClean="0">
                <a:latin typeface="Times New Roman" panose="02020603050405020304" pitchFamily="18" charset="0"/>
              </a:rPr>
              <a:t>	MHP</a:t>
            </a:r>
            <a:r>
              <a:rPr lang="en-US" altLang="en-US" dirty="0">
                <a:latin typeface="Times New Roman" panose="02020603050405020304" pitchFamily="18" charset="0"/>
              </a:rPr>
              <a:t>	</a:t>
            </a:r>
            <a:r>
              <a:rPr lang="en-US" altLang="en-US" dirty="0" smtClean="0">
                <a:latin typeface="Times New Roman" panose="02020603050405020304" pitchFamily="18" charset="0"/>
              </a:rPr>
              <a:t>3 (n=2)</a:t>
            </a:r>
            <a:r>
              <a:rPr lang="en-US" altLang="en-US" dirty="0">
                <a:latin typeface="Times New Roman" panose="02020603050405020304" pitchFamily="18" charset="0"/>
              </a:rPr>
              <a:t>	  </a:t>
            </a:r>
            <a:r>
              <a:rPr lang="en-US" altLang="en-US" dirty="0" smtClean="0">
                <a:latin typeface="Times New Roman" panose="02020603050405020304" pitchFamily="18" charset="0"/>
              </a:rPr>
              <a:t>	3,186</a:t>
            </a:r>
            <a:r>
              <a:rPr lang="en-US" altLang="en-US" dirty="0">
                <a:latin typeface="Times New Roman" panose="02020603050405020304" pitchFamily="18" charset="0"/>
              </a:rPr>
              <a:t>	   476,850	     150</a:t>
            </a:r>
          </a:p>
          <a:p>
            <a:pPr>
              <a:lnSpc>
                <a:spcPct val="50000"/>
              </a:lnSpc>
              <a:spcBef>
                <a:spcPct val="50000"/>
              </a:spcBef>
            </a:pPr>
            <a:r>
              <a:rPr lang="en-US" altLang="en-US" dirty="0">
                <a:latin typeface="Times New Roman" panose="02020603050405020304" pitchFamily="18" charset="0"/>
              </a:rPr>
              <a:t>O’Neil Basin	OHP	1	  </a:t>
            </a:r>
            <a:r>
              <a:rPr lang="en-US" altLang="en-US" dirty="0" smtClean="0">
                <a:latin typeface="Times New Roman" panose="02020603050405020304" pitchFamily="18" charset="0"/>
              </a:rPr>
              <a:t>	5,863</a:t>
            </a:r>
            <a:r>
              <a:rPr lang="en-US" altLang="en-US" dirty="0">
                <a:latin typeface="Times New Roman" panose="02020603050405020304" pitchFamily="18" charset="0"/>
              </a:rPr>
              <a:t>	1,014,660	     173</a:t>
            </a:r>
          </a:p>
          <a:p>
            <a:pPr>
              <a:lnSpc>
                <a:spcPct val="50000"/>
              </a:lnSpc>
              <a:spcBef>
                <a:spcPct val="50000"/>
              </a:spcBef>
            </a:pPr>
            <a:r>
              <a:rPr lang="en-US" altLang="en-US" dirty="0" err="1">
                <a:latin typeface="Times New Roman" panose="02020603050405020304" pitchFamily="18" charset="0"/>
              </a:rPr>
              <a:t>Gollaher</a:t>
            </a:r>
            <a:r>
              <a:rPr lang="en-US" altLang="en-US" dirty="0">
                <a:latin typeface="Times New Roman" panose="02020603050405020304" pitchFamily="18" charset="0"/>
              </a:rPr>
              <a:t>	</a:t>
            </a:r>
            <a:r>
              <a:rPr lang="en-US" altLang="en-US" dirty="0" smtClean="0">
                <a:latin typeface="Times New Roman" panose="02020603050405020304" pitchFamily="18" charset="0"/>
              </a:rPr>
              <a:t>	OHP</a:t>
            </a:r>
            <a:r>
              <a:rPr lang="en-US" altLang="en-US" dirty="0">
                <a:latin typeface="Times New Roman" panose="02020603050405020304" pitchFamily="18" charset="0"/>
              </a:rPr>
              <a:t>	1	  </a:t>
            </a:r>
            <a:r>
              <a:rPr lang="en-US" altLang="en-US" dirty="0" smtClean="0">
                <a:latin typeface="Times New Roman" panose="02020603050405020304" pitchFamily="18" charset="0"/>
              </a:rPr>
              <a:t>	4,852</a:t>
            </a:r>
            <a:r>
              <a:rPr lang="en-US" altLang="en-US" dirty="0">
                <a:latin typeface="Times New Roman" panose="02020603050405020304" pitchFamily="18" charset="0"/>
              </a:rPr>
              <a:t>	   912,217	     184</a:t>
            </a:r>
          </a:p>
          <a:p>
            <a:pPr>
              <a:lnSpc>
                <a:spcPct val="50000"/>
              </a:lnSpc>
              <a:spcBef>
                <a:spcPct val="50000"/>
              </a:spcBef>
            </a:pPr>
            <a:r>
              <a:rPr lang="en-US" altLang="en-US" dirty="0">
                <a:latin typeface="Times New Roman" panose="02020603050405020304" pitchFamily="18" charset="0"/>
              </a:rPr>
              <a:t>Black Rock	MHP	</a:t>
            </a:r>
            <a:r>
              <a:rPr lang="en-US" altLang="en-US" dirty="0" smtClean="0">
                <a:latin typeface="Times New Roman" panose="02020603050405020304" pitchFamily="18" charset="0"/>
              </a:rPr>
              <a:t>4 (n=9)</a:t>
            </a:r>
            <a:r>
              <a:rPr lang="en-US" altLang="en-US" dirty="0">
                <a:latin typeface="Times New Roman" panose="02020603050405020304" pitchFamily="18" charset="0"/>
              </a:rPr>
              <a:t>	  </a:t>
            </a:r>
            <a:r>
              <a:rPr lang="en-US" altLang="en-US" dirty="0" smtClean="0">
                <a:latin typeface="Times New Roman" panose="02020603050405020304" pitchFamily="18" charset="0"/>
              </a:rPr>
              <a:t>	1,100</a:t>
            </a:r>
            <a:r>
              <a:rPr lang="en-US" altLang="en-US" dirty="0">
                <a:latin typeface="Times New Roman" panose="02020603050405020304" pitchFamily="18" charset="0"/>
              </a:rPr>
              <a:t>	   223,177	     203</a:t>
            </a:r>
          </a:p>
          <a:p>
            <a:pPr>
              <a:lnSpc>
                <a:spcPct val="50000"/>
              </a:lnSpc>
              <a:spcBef>
                <a:spcPct val="50000"/>
              </a:spcBef>
            </a:pPr>
            <a:r>
              <a:rPr lang="en-US" altLang="en-US" dirty="0">
                <a:latin typeface="Times New Roman" panose="02020603050405020304" pitchFamily="18" charset="0"/>
              </a:rPr>
              <a:t>North Fork	OHP	4	  </a:t>
            </a:r>
            <a:r>
              <a:rPr lang="en-US" altLang="en-US" dirty="0" smtClean="0">
                <a:latin typeface="Times New Roman" panose="02020603050405020304" pitchFamily="18" charset="0"/>
              </a:rPr>
              <a:t>	7,762</a:t>
            </a:r>
            <a:r>
              <a:rPr lang="en-US" altLang="en-US" dirty="0">
                <a:latin typeface="Times New Roman" panose="02020603050405020304" pitchFamily="18" charset="0"/>
              </a:rPr>
              <a:t>	1,731,231	     223</a:t>
            </a:r>
          </a:p>
          <a:p>
            <a:pPr>
              <a:lnSpc>
                <a:spcPct val="50000"/>
              </a:lnSpc>
              <a:spcBef>
                <a:spcPct val="50000"/>
              </a:spcBef>
            </a:pPr>
            <a:r>
              <a:rPr lang="en-US" altLang="en-US" dirty="0">
                <a:latin typeface="Times New Roman" panose="02020603050405020304" pitchFamily="18" charset="0"/>
              </a:rPr>
              <a:t>Santa Rosa	OHP	4	  </a:t>
            </a:r>
            <a:r>
              <a:rPr lang="en-US" altLang="en-US" dirty="0" smtClean="0">
                <a:latin typeface="Times New Roman" panose="02020603050405020304" pitchFamily="18" charset="0"/>
              </a:rPr>
              <a:t>	4,196</a:t>
            </a:r>
            <a:r>
              <a:rPr lang="en-US" altLang="en-US" dirty="0">
                <a:latin typeface="Times New Roman" panose="02020603050405020304" pitchFamily="18" charset="0"/>
              </a:rPr>
              <a:t>	   938,793	     224</a:t>
            </a:r>
          </a:p>
          <a:p>
            <a:pPr>
              <a:lnSpc>
                <a:spcPct val="50000"/>
              </a:lnSpc>
              <a:spcBef>
                <a:spcPct val="50000"/>
              </a:spcBef>
            </a:pPr>
            <a:r>
              <a:rPr lang="en-US" altLang="en-US" dirty="0" err="1">
                <a:latin typeface="Times New Roman" panose="02020603050405020304" pitchFamily="18" charset="0"/>
              </a:rPr>
              <a:t>Vya</a:t>
            </a:r>
            <a:r>
              <a:rPr lang="en-US" altLang="en-US" dirty="0">
                <a:latin typeface="Times New Roman" panose="02020603050405020304" pitchFamily="18" charset="0"/>
              </a:rPr>
              <a:t>	</a:t>
            </a:r>
            <a:r>
              <a:rPr lang="en-US" altLang="en-US" dirty="0" smtClean="0">
                <a:latin typeface="Times New Roman" panose="02020603050405020304" pitchFamily="18" charset="0"/>
              </a:rPr>
              <a:t>	MHP</a:t>
            </a:r>
            <a:r>
              <a:rPr lang="en-US" altLang="en-US" dirty="0">
                <a:latin typeface="Times New Roman" panose="02020603050405020304" pitchFamily="18" charset="0"/>
              </a:rPr>
              <a:t>	1	 </a:t>
            </a:r>
            <a:r>
              <a:rPr lang="en-US" altLang="en-US" dirty="0" smtClean="0">
                <a:latin typeface="Times New Roman" panose="02020603050405020304" pitchFamily="18" charset="0"/>
              </a:rPr>
              <a:t>	2,199</a:t>
            </a:r>
            <a:r>
              <a:rPr lang="en-US" altLang="en-US" dirty="0">
                <a:latin typeface="Times New Roman" panose="02020603050405020304" pitchFamily="18" charset="0"/>
              </a:rPr>
              <a:t>	   501,230	     228</a:t>
            </a:r>
          </a:p>
          <a:p>
            <a:pPr>
              <a:lnSpc>
                <a:spcPct val="50000"/>
              </a:lnSpc>
              <a:spcBef>
                <a:spcPct val="50000"/>
              </a:spcBef>
            </a:pPr>
            <a:r>
              <a:rPr lang="en-US" altLang="en-US" dirty="0">
                <a:latin typeface="Times New Roman" panose="02020603050405020304" pitchFamily="18" charset="0"/>
              </a:rPr>
              <a:t>Snake	</a:t>
            </a:r>
            <a:r>
              <a:rPr lang="en-US" altLang="en-US" dirty="0" smtClean="0">
                <a:latin typeface="Times New Roman" panose="02020603050405020304" pitchFamily="18" charset="0"/>
              </a:rPr>
              <a:t>	OHP</a:t>
            </a:r>
            <a:r>
              <a:rPr lang="en-US" altLang="en-US" dirty="0">
                <a:latin typeface="Times New Roman" panose="02020603050405020304" pitchFamily="18" charset="0"/>
              </a:rPr>
              <a:t>	4	  </a:t>
            </a:r>
            <a:r>
              <a:rPr lang="en-US" altLang="en-US" dirty="0" smtClean="0">
                <a:latin typeface="Times New Roman" panose="02020603050405020304" pitchFamily="18" charset="0"/>
              </a:rPr>
              <a:t>	2,336</a:t>
            </a:r>
            <a:r>
              <a:rPr lang="en-US" altLang="en-US" dirty="0">
                <a:latin typeface="Times New Roman" panose="02020603050405020304" pitchFamily="18" charset="0"/>
              </a:rPr>
              <a:t>	   538,120	     230</a:t>
            </a:r>
          </a:p>
          <a:p>
            <a:pPr>
              <a:lnSpc>
                <a:spcPct val="50000"/>
              </a:lnSpc>
              <a:spcBef>
                <a:spcPct val="50000"/>
              </a:spcBef>
            </a:pPr>
            <a:r>
              <a:rPr lang="en-US" altLang="en-US" dirty="0">
                <a:latin typeface="Times New Roman" panose="02020603050405020304" pitchFamily="18" charset="0"/>
              </a:rPr>
              <a:t>Reese River	CNBR	</a:t>
            </a:r>
            <a:r>
              <a:rPr lang="en-US" altLang="en-US" dirty="0" smtClean="0">
                <a:latin typeface="Times New Roman" panose="02020603050405020304" pitchFamily="18" charset="0"/>
              </a:rPr>
              <a:t>2 (n=32)</a:t>
            </a:r>
            <a:r>
              <a:rPr lang="en-US" altLang="en-US" dirty="0">
                <a:latin typeface="Times New Roman" panose="02020603050405020304" pitchFamily="18" charset="0"/>
              </a:rPr>
              <a:t>	  </a:t>
            </a:r>
            <a:r>
              <a:rPr lang="en-US" altLang="en-US" dirty="0" smtClean="0">
                <a:latin typeface="Times New Roman" panose="02020603050405020304" pitchFamily="18" charset="0"/>
              </a:rPr>
              <a:t>	5,135</a:t>
            </a:r>
            <a:r>
              <a:rPr lang="en-US" altLang="en-US" dirty="0">
                <a:latin typeface="Times New Roman" panose="02020603050405020304" pitchFamily="18" charset="0"/>
              </a:rPr>
              <a:t>	1,348,382	     263</a:t>
            </a:r>
          </a:p>
          <a:p>
            <a:pPr>
              <a:lnSpc>
                <a:spcPct val="50000"/>
              </a:lnSpc>
              <a:spcBef>
                <a:spcPct val="50000"/>
              </a:spcBef>
            </a:pPr>
            <a:r>
              <a:rPr lang="en-US" altLang="en-US" dirty="0">
                <a:latin typeface="Times New Roman" panose="02020603050405020304" pitchFamily="18" charset="0"/>
              </a:rPr>
              <a:t>Massacre	</a:t>
            </a:r>
            <a:r>
              <a:rPr lang="en-US" altLang="en-US" dirty="0" smtClean="0">
                <a:latin typeface="Times New Roman" panose="02020603050405020304" pitchFamily="18" charset="0"/>
              </a:rPr>
              <a:t>	MHP</a:t>
            </a:r>
            <a:r>
              <a:rPr lang="en-US" altLang="en-US" dirty="0">
                <a:latin typeface="Times New Roman" panose="02020603050405020304" pitchFamily="18" charset="0"/>
              </a:rPr>
              <a:t>	3	  </a:t>
            </a:r>
            <a:r>
              <a:rPr lang="en-US" altLang="en-US" dirty="0" smtClean="0">
                <a:latin typeface="Times New Roman" panose="02020603050405020304" pitchFamily="18" charset="0"/>
              </a:rPr>
              <a:t>	4,242</a:t>
            </a:r>
            <a:r>
              <a:rPr lang="en-US" altLang="en-US" dirty="0">
                <a:latin typeface="Times New Roman" panose="02020603050405020304" pitchFamily="18" charset="0"/>
              </a:rPr>
              <a:t>	1,135,260	     268</a:t>
            </a:r>
          </a:p>
          <a:p>
            <a:pPr>
              <a:lnSpc>
                <a:spcPct val="50000"/>
              </a:lnSpc>
              <a:spcBef>
                <a:spcPct val="50000"/>
              </a:spcBef>
            </a:pPr>
            <a:r>
              <a:rPr lang="en-US" altLang="en-US" dirty="0">
                <a:latin typeface="Times New Roman" panose="02020603050405020304" pitchFamily="18" charset="0"/>
              </a:rPr>
              <a:t>Diamond	</a:t>
            </a:r>
            <a:r>
              <a:rPr lang="en-US" altLang="en-US" dirty="0" smtClean="0">
                <a:latin typeface="Times New Roman" panose="02020603050405020304" pitchFamily="18" charset="0"/>
              </a:rPr>
              <a:t>	CNBR</a:t>
            </a:r>
            <a:r>
              <a:rPr lang="en-US" altLang="en-US" dirty="0">
                <a:latin typeface="Times New Roman" panose="02020603050405020304" pitchFamily="18" charset="0"/>
              </a:rPr>
              <a:t>	2	  </a:t>
            </a:r>
            <a:r>
              <a:rPr lang="en-US" altLang="en-US" dirty="0" smtClean="0">
                <a:latin typeface="Times New Roman" panose="02020603050405020304" pitchFamily="18" charset="0"/>
              </a:rPr>
              <a:t>	3,125</a:t>
            </a:r>
            <a:r>
              <a:rPr lang="en-US" altLang="en-US" dirty="0">
                <a:latin typeface="Times New Roman" panose="02020603050405020304" pitchFamily="18" charset="0"/>
              </a:rPr>
              <a:t>	   841,396	     </a:t>
            </a:r>
            <a:r>
              <a:rPr lang="en-US" altLang="en-US" dirty="0" smtClean="0">
                <a:latin typeface="Times New Roman" panose="02020603050405020304" pitchFamily="18" charset="0"/>
              </a:rPr>
              <a:t>269</a:t>
            </a:r>
          </a:p>
          <a:p>
            <a:pPr>
              <a:lnSpc>
                <a:spcPct val="50000"/>
              </a:lnSpc>
              <a:spcBef>
                <a:spcPct val="50000"/>
              </a:spcBef>
            </a:pPr>
            <a:r>
              <a:rPr lang="en-US" altLang="en-US" dirty="0">
                <a:latin typeface="Times New Roman" panose="02020603050405020304" pitchFamily="18" charset="0"/>
              </a:rPr>
              <a:t>South Fork	OHP	</a:t>
            </a:r>
            <a:r>
              <a:rPr lang="en-US" altLang="en-US" dirty="0" smtClean="0">
                <a:latin typeface="Times New Roman" panose="02020603050405020304" pitchFamily="18" charset="0"/>
              </a:rPr>
              <a:t>2</a:t>
            </a:r>
            <a:r>
              <a:rPr lang="en-US" altLang="en-US" dirty="0">
                <a:latin typeface="Times New Roman" panose="02020603050405020304" pitchFamily="18" charset="0"/>
              </a:rPr>
              <a:t>	  </a:t>
            </a:r>
            <a:r>
              <a:rPr lang="en-US" altLang="en-US" dirty="0" smtClean="0">
                <a:latin typeface="Times New Roman" panose="02020603050405020304" pitchFamily="18" charset="0"/>
              </a:rPr>
              <a:t>	3,277</a:t>
            </a:r>
            <a:r>
              <a:rPr lang="en-US" altLang="en-US" dirty="0">
                <a:latin typeface="Times New Roman" panose="02020603050405020304" pitchFamily="18" charset="0"/>
              </a:rPr>
              <a:t>	1,369,936	     418</a:t>
            </a:r>
          </a:p>
          <a:p>
            <a:pPr>
              <a:lnSpc>
                <a:spcPct val="50000"/>
              </a:lnSpc>
              <a:spcBef>
                <a:spcPct val="50000"/>
              </a:spcBef>
            </a:pPr>
            <a:r>
              <a:rPr lang="en-US" altLang="en-US" dirty="0" err="1">
                <a:latin typeface="Times New Roman" panose="02020603050405020304" pitchFamily="18" charset="0"/>
              </a:rPr>
              <a:t>Desotoya</a:t>
            </a:r>
            <a:r>
              <a:rPr lang="en-US" altLang="en-US" dirty="0">
                <a:latin typeface="Times New Roman" panose="02020603050405020304" pitchFamily="18" charset="0"/>
              </a:rPr>
              <a:t>		CNBR	</a:t>
            </a:r>
            <a:r>
              <a:rPr lang="en-US" altLang="en-US" dirty="0" smtClean="0">
                <a:latin typeface="Times New Roman" panose="02020603050405020304" pitchFamily="18" charset="0"/>
              </a:rPr>
              <a:t>2</a:t>
            </a:r>
            <a:r>
              <a:rPr lang="en-US" altLang="en-US" dirty="0">
                <a:latin typeface="Times New Roman" panose="02020603050405020304" pitchFamily="18" charset="0"/>
              </a:rPr>
              <a:t>	    </a:t>
            </a:r>
            <a:r>
              <a:rPr lang="en-US" altLang="en-US" dirty="0" smtClean="0">
                <a:latin typeface="Times New Roman" panose="02020603050405020304" pitchFamily="18" charset="0"/>
              </a:rPr>
              <a:t>	   </a:t>
            </a:r>
            <a:r>
              <a:rPr lang="en-US" altLang="en-US" dirty="0">
                <a:latin typeface="Times New Roman" panose="02020603050405020304" pitchFamily="18" charset="0"/>
              </a:rPr>
              <a:t>858	   512,000	     597</a:t>
            </a:r>
          </a:p>
          <a:p>
            <a:pPr>
              <a:lnSpc>
                <a:spcPct val="50000"/>
              </a:lnSpc>
              <a:spcBef>
                <a:spcPct val="50000"/>
              </a:spcBef>
            </a:pPr>
            <a:r>
              <a:rPr lang="en-US" altLang="en-US" dirty="0">
                <a:latin typeface="Times New Roman" panose="02020603050405020304" pitchFamily="18" charset="0"/>
              </a:rPr>
              <a:t>Sonoma		</a:t>
            </a:r>
            <a:r>
              <a:rPr lang="en-US" altLang="en-US" dirty="0" smtClean="0">
                <a:latin typeface="Times New Roman" panose="02020603050405020304" pitchFamily="18" charset="0"/>
              </a:rPr>
              <a:t>HUMBT</a:t>
            </a:r>
            <a:r>
              <a:rPr lang="en-US" altLang="en-US" dirty="0">
                <a:latin typeface="Times New Roman" panose="02020603050405020304" pitchFamily="18" charset="0"/>
              </a:rPr>
              <a:t>	2	     </a:t>
            </a:r>
            <a:r>
              <a:rPr lang="en-US" altLang="en-US" dirty="0" smtClean="0">
                <a:latin typeface="Times New Roman" panose="02020603050405020304" pitchFamily="18" charset="0"/>
              </a:rPr>
              <a:t>	   587</a:t>
            </a:r>
            <a:r>
              <a:rPr lang="en-US" altLang="en-US" dirty="0">
                <a:latin typeface="Times New Roman" panose="02020603050405020304" pitchFamily="18" charset="0"/>
              </a:rPr>
              <a:t>	   541,596	     923</a:t>
            </a:r>
          </a:p>
          <a:p>
            <a:pPr>
              <a:lnSpc>
                <a:spcPct val="50000"/>
              </a:lnSpc>
              <a:spcBef>
                <a:spcPct val="50000"/>
              </a:spcBef>
            </a:pP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7321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
            <a:ext cx="9072978" cy="1325563"/>
          </a:xfrm>
        </p:spPr>
        <p:txBody>
          <a:bodyPr>
            <a:normAutofit/>
          </a:bodyPr>
          <a:lstStyle/>
          <a:p>
            <a:pPr algn="ctr"/>
            <a:r>
              <a:rPr lang="en-US" b="1" dirty="0" smtClean="0">
                <a:latin typeface="Arial" panose="020B0604020202020204" pitchFamily="34" charset="0"/>
                <a:cs typeface="Arial" panose="020B0604020202020204" pitchFamily="34" charset="0"/>
              </a:rPr>
              <a:t>Montana Mountains</a:t>
            </a:r>
            <a:br>
              <a:rPr lang="en-US"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What Can We Learn by Comparison</a:t>
            </a:r>
            <a:endParaRPr lang="en-US" sz="3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4491" t="1267" r="5612" b="744"/>
          <a:stretch/>
        </p:blipFill>
        <p:spPr>
          <a:xfrm>
            <a:off x="4732207" y="1617458"/>
            <a:ext cx="4278083" cy="4791808"/>
          </a:xfrm>
          <a:prstGeom prst="rect">
            <a:avLst/>
          </a:prstGeom>
          <a:ln w="38100">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968" y="3343843"/>
            <a:ext cx="4458780" cy="3344085"/>
          </a:xfrm>
          <a:prstGeom prst="rect">
            <a:avLst/>
          </a:prstGeom>
          <a:ln w="38100">
            <a:solidFill>
              <a:schemeClr val="tx1"/>
            </a:solidFill>
          </a:ln>
        </p:spPr>
      </p:pic>
      <p:sp>
        <p:nvSpPr>
          <p:cNvPr id="5" name="TextBox 4"/>
          <p:cNvSpPr txBox="1"/>
          <p:nvPr/>
        </p:nvSpPr>
        <p:spPr>
          <a:xfrm>
            <a:off x="125968" y="1460555"/>
            <a:ext cx="4679487" cy="1646605"/>
          </a:xfrm>
          <a:prstGeom prst="rect">
            <a:avLst/>
          </a:prstGeom>
          <a:noFill/>
        </p:spPr>
        <p:txBody>
          <a:bodyPr wrap="square" rtlCol="0">
            <a:spAutoFit/>
          </a:bodyPr>
          <a:lstStyle/>
          <a:p>
            <a:pPr marL="285750" indent="-285750">
              <a:spcAft>
                <a:spcPts val="300"/>
              </a:spcAft>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Relatively long in the N-S</a:t>
            </a:r>
          </a:p>
          <a:p>
            <a:pPr marL="285750" indent="-285750">
              <a:spcAft>
                <a:spcPts val="300"/>
              </a:spcAft>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Broader than most in the E-W</a:t>
            </a:r>
          </a:p>
          <a:p>
            <a:pPr marL="285750" indent="-285750">
              <a:spcAft>
                <a:spcPts val="300"/>
              </a:spcAft>
              <a:buFont typeface="Wingdings" panose="05000000000000000000" pitchFamily="2" charset="2"/>
              <a:buChar char="ü"/>
            </a:pPr>
            <a:r>
              <a:rPr lang="en-US" sz="2400" dirty="0" smtClean="0">
                <a:latin typeface="Arial" panose="020B0604020202020204" pitchFamily="34" charset="0"/>
                <a:cs typeface="Arial" panose="020B0604020202020204" pitchFamily="34" charset="0"/>
              </a:rPr>
              <a:t>Nearly flat top, but a gentle rolling micro-topography</a:t>
            </a:r>
          </a:p>
        </p:txBody>
      </p:sp>
    </p:spTree>
    <p:extLst>
      <p:ext uri="{BB962C8B-B14F-4D97-AF65-F5344CB8AC3E}">
        <p14:creationId xmlns:p14="http://schemas.microsoft.com/office/powerpoint/2010/main" val="2467506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0" y="142296"/>
            <a:ext cx="8844038"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Classic Basin and Range – Tall (usually) Steep, and Deep canyons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8090" r="23622"/>
          <a:stretch/>
        </p:blipFill>
        <p:spPr>
          <a:xfrm>
            <a:off x="193433" y="1837185"/>
            <a:ext cx="2725615" cy="4536439"/>
          </a:xfrm>
          <a:prstGeom prst="rect">
            <a:avLst/>
          </a:prstGeom>
          <a:ln w="38100">
            <a:solidFill>
              <a:schemeClr val="tx1"/>
            </a:solidFill>
          </a:ln>
        </p:spPr>
      </p:pic>
      <p:sp>
        <p:nvSpPr>
          <p:cNvPr id="7" name="TextBox 6"/>
          <p:cNvSpPr txBox="1"/>
          <p:nvPr/>
        </p:nvSpPr>
        <p:spPr>
          <a:xfrm>
            <a:off x="965789" y="6398094"/>
            <a:ext cx="1223496" cy="369332"/>
          </a:xfrm>
          <a:prstGeom prst="rect">
            <a:avLst/>
          </a:prstGeom>
          <a:noFill/>
        </p:spPr>
        <p:txBody>
          <a:bodyPr wrap="square" rtlCol="0">
            <a:spAutoFit/>
          </a:bodyPr>
          <a:lstStyle/>
          <a:p>
            <a:r>
              <a:rPr lang="en-US" dirty="0" smtClean="0"/>
              <a:t>Humboldt</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6350" y="2348530"/>
            <a:ext cx="5679956" cy="3513748"/>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724400" y="6036733"/>
            <a:ext cx="3318934" cy="369332"/>
          </a:xfrm>
          <a:prstGeom prst="rect">
            <a:avLst/>
          </a:prstGeom>
          <a:noFill/>
        </p:spPr>
        <p:txBody>
          <a:bodyPr wrap="square" rtlCol="0">
            <a:spAutoFit/>
          </a:bodyPr>
          <a:lstStyle/>
          <a:p>
            <a:r>
              <a:rPr lang="en-US" dirty="0" smtClean="0"/>
              <a:t>Central Nevada Ranges</a:t>
            </a:r>
            <a:endParaRPr lang="en-US" dirty="0"/>
          </a:p>
        </p:txBody>
      </p:sp>
    </p:spTree>
    <p:extLst>
      <p:ext uri="{BB962C8B-B14F-4D97-AF65-F5344CB8AC3E}">
        <p14:creationId xmlns:p14="http://schemas.microsoft.com/office/powerpoint/2010/main" val="410352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06" y="230656"/>
            <a:ext cx="7886700"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Sheldon– Largely Plateaus and Mesas – Shallow Dissection</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1618" t="21031"/>
          <a:stretch/>
        </p:blipFill>
        <p:spPr>
          <a:xfrm>
            <a:off x="1200198" y="1957524"/>
            <a:ext cx="6778870" cy="4684158"/>
          </a:xfrm>
          <a:prstGeom prst="rect">
            <a:avLst/>
          </a:prstGeom>
          <a:ln w="38100">
            <a:solidFill>
              <a:schemeClr val="tx1"/>
            </a:solidFill>
          </a:ln>
        </p:spPr>
      </p:pic>
    </p:spTree>
    <p:extLst>
      <p:ext uri="{BB962C8B-B14F-4D97-AF65-F5344CB8AC3E}">
        <p14:creationId xmlns:p14="http://schemas.microsoft.com/office/powerpoint/2010/main" val="4229772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2" y="365129"/>
            <a:ext cx="8690260" cy="1325563"/>
          </a:xfrm>
        </p:spPr>
        <p:txBody>
          <a:bodyPr/>
          <a:lstStyle/>
          <a:p>
            <a:pPr algn="ctr"/>
            <a:r>
              <a:rPr lang="en-US" b="1" dirty="0" smtClean="0">
                <a:latin typeface="Arial" panose="020B0604020202020204" pitchFamily="34" charset="0"/>
                <a:cs typeface="Arial" panose="020B0604020202020204" pitchFamily="34" charset="0"/>
              </a:rPr>
              <a:t>Santa Rosa PMU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A Combination of Landforms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032" r="1718" b="21316"/>
          <a:stretch/>
        </p:blipFill>
        <p:spPr>
          <a:xfrm>
            <a:off x="158262" y="1809617"/>
            <a:ext cx="8690260" cy="4872537"/>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158264" y="3603812"/>
            <a:ext cx="3006279" cy="3078342"/>
          </a:xfrm>
          <a:prstGeom prst="rect">
            <a:avLst/>
          </a:prstGeom>
        </p:spPr>
      </p:pic>
      <p:sp>
        <p:nvSpPr>
          <p:cNvPr id="4" name="TextBox 3"/>
          <p:cNvSpPr txBox="1"/>
          <p:nvPr/>
        </p:nvSpPr>
        <p:spPr>
          <a:xfrm>
            <a:off x="3872753" y="2528047"/>
            <a:ext cx="941294" cy="646331"/>
          </a:xfrm>
          <a:prstGeom prst="rect">
            <a:avLst/>
          </a:prstGeom>
          <a:noFill/>
        </p:spPr>
        <p:txBody>
          <a:bodyPr wrap="square" rtlCol="0">
            <a:spAutoFit/>
          </a:bodyPr>
          <a:lstStyle/>
          <a:p>
            <a:r>
              <a:rPr lang="en-US" dirty="0" smtClean="0"/>
              <a:t>Focus here</a:t>
            </a:r>
            <a:endParaRPr lang="en-US" dirty="0"/>
          </a:p>
        </p:txBody>
      </p:sp>
      <p:cxnSp>
        <p:nvCxnSpPr>
          <p:cNvPr id="7" name="Straight Arrow Connector 6"/>
          <p:cNvCxnSpPr/>
          <p:nvPr/>
        </p:nvCxnSpPr>
        <p:spPr>
          <a:xfrm>
            <a:off x="4503392" y="2868706"/>
            <a:ext cx="848537" cy="1255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51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141018"/>
            <a:ext cx="9143999"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Snow Depth and Melt Out Influence Availability of Nesting Habitat</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292968" y="1690694"/>
            <a:ext cx="8691239" cy="4524315"/>
          </a:xfrm>
          <a:prstGeom prst="rect">
            <a:avLst/>
          </a:prstGeom>
          <a:noFill/>
        </p:spPr>
        <p:txBody>
          <a:bodyPr wrap="square" rtlCol="0">
            <a:spAutoFit/>
          </a:bodyPr>
          <a:lstStyle/>
          <a:p>
            <a:pPr marL="285750" lvl="0" indent="-285750" fontAlgn="base">
              <a:buFont typeface="Arial" panose="020B0604020202020204" pitchFamily="34" charset="0"/>
              <a:buChar char="•"/>
            </a:pPr>
            <a:r>
              <a:rPr lang="en-US" sz="2400" dirty="0"/>
              <a:t>Fifty percent of the time, the Central Nevada Basin and Range (CNBR) MLRA generally has a shallow snow depth, or no snow  at elevations below 7,400 to 7,600 </a:t>
            </a:r>
            <a:r>
              <a:rPr lang="en-US" sz="2400" dirty="0" err="1"/>
              <a:t>ft</a:t>
            </a:r>
            <a:r>
              <a:rPr lang="en-US" sz="2400" dirty="0"/>
              <a:t>, and deep snow depth </a:t>
            </a:r>
            <a:r>
              <a:rPr lang="en-US" sz="2400" dirty="0" smtClean="0"/>
              <a:t>above </a:t>
            </a:r>
            <a:r>
              <a:rPr lang="en-US" sz="2400" dirty="0"/>
              <a:t>7,800 ft.  </a:t>
            </a:r>
          </a:p>
          <a:p>
            <a:pPr marL="285750" lvl="0" indent="-285750" fontAlgn="base">
              <a:buFont typeface="Arial" panose="020B0604020202020204" pitchFamily="34" charset="0"/>
              <a:buChar char="•"/>
            </a:pPr>
            <a:r>
              <a:rPr lang="en-US" sz="2400" dirty="0"/>
              <a:t>Fifty percent of the time, the </a:t>
            </a:r>
            <a:r>
              <a:rPr lang="en-US" sz="2400" dirty="0" err="1"/>
              <a:t>Malhuer</a:t>
            </a:r>
            <a:r>
              <a:rPr lang="en-US" sz="2400" dirty="0"/>
              <a:t> High Plateau (MHP) generally has a shallow snow depth or no snow cover below 6,400 to 6,600 </a:t>
            </a:r>
            <a:r>
              <a:rPr lang="en-US" sz="2400" dirty="0" err="1"/>
              <a:t>ft</a:t>
            </a:r>
            <a:r>
              <a:rPr lang="en-US" sz="2400" dirty="0"/>
              <a:t> elevation.</a:t>
            </a:r>
          </a:p>
          <a:p>
            <a:pPr marL="285750" lvl="0" indent="-285750" fontAlgn="base">
              <a:buFont typeface="Arial" panose="020B0604020202020204" pitchFamily="34" charset="0"/>
              <a:buChar char="•"/>
            </a:pPr>
            <a:r>
              <a:rPr lang="en-US" sz="2400" dirty="0"/>
              <a:t>Fifty percent of the time, the Owyhee High Plateau (OHP) has substantially shallower snow depth below about 6,500 ft., than above 6,500 ft.  </a:t>
            </a:r>
            <a:endParaRPr lang="en-US" sz="2400" dirty="0" smtClean="0"/>
          </a:p>
          <a:p>
            <a:pPr marL="285750" lvl="0" indent="-285750" fontAlgn="base">
              <a:buFont typeface="Arial" panose="020B0604020202020204" pitchFamily="34" charset="0"/>
              <a:buChar char="•"/>
            </a:pPr>
            <a:r>
              <a:rPr lang="en-US" sz="2400" dirty="0" smtClean="0"/>
              <a:t>South facing slopes at all elevations open up much earlier than north facing slopes</a:t>
            </a:r>
            <a:endParaRPr lang="en-US" sz="2400" dirty="0"/>
          </a:p>
        </p:txBody>
      </p:sp>
    </p:spTree>
    <p:extLst>
      <p:ext uri="{BB962C8B-B14F-4D97-AF65-F5344CB8AC3E}">
        <p14:creationId xmlns:p14="http://schemas.microsoft.com/office/powerpoint/2010/main" val="1565694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76" y="75814"/>
            <a:ext cx="8711153" cy="1325563"/>
          </a:xfrm>
        </p:spPr>
        <p:txBody>
          <a:bodyPr>
            <a:normAutofit/>
          </a:bodyPr>
          <a:lstStyle/>
          <a:p>
            <a:pPr algn="ctr"/>
            <a:r>
              <a:rPr lang="en-US" b="1" dirty="0" smtClean="0">
                <a:latin typeface="Arial" panose="020B0604020202020204" pitchFamily="34" charset="0"/>
                <a:cs typeface="Arial" panose="020B0604020202020204" pitchFamily="34" charset="0"/>
              </a:rPr>
              <a:t>Montana Mountains Snow Accumulation and Melt Patterns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1478" y="1401377"/>
            <a:ext cx="4508009" cy="3381007"/>
          </a:xfrm>
          <a:prstGeom prst="rect">
            <a:avLst/>
          </a:prstGeom>
          <a:ln w="38100">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18" y="3475389"/>
            <a:ext cx="3912908" cy="2934680"/>
          </a:xfrm>
          <a:prstGeom prst="rect">
            <a:avLst/>
          </a:prstGeom>
          <a:ln w="38100">
            <a:solidFill>
              <a:schemeClr val="tx1"/>
            </a:solidFill>
          </a:ln>
        </p:spPr>
      </p:pic>
      <p:sp>
        <p:nvSpPr>
          <p:cNvPr id="5" name="TextBox 4"/>
          <p:cNvSpPr txBox="1"/>
          <p:nvPr/>
        </p:nvSpPr>
        <p:spPr>
          <a:xfrm>
            <a:off x="207826" y="1622775"/>
            <a:ext cx="3835400" cy="163121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How much of the open area is generally &lt; 20% slope? </a:t>
            </a:r>
          </a:p>
          <a:p>
            <a:pPr marL="285750" indent="-285750">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Where will forbs be in April and early May, and late May and June?</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4240624" y="4942734"/>
            <a:ext cx="4728858"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What is the travel distance between the north and south slopes? Think predation risks.</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What is common in the bottom of the gentle drainages? It’s about meadow type and density.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213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52" y="66937"/>
            <a:ext cx="8737515" cy="1325563"/>
          </a:xfrm>
        </p:spPr>
        <p:txBody>
          <a:bodyPr/>
          <a:lstStyle/>
          <a:p>
            <a:pPr algn="ctr"/>
            <a:r>
              <a:rPr lang="en-US" b="1" dirty="0" smtClean="0">
                <a:latin typeface="Arial" panose="020B0604020202020204" pitchFamily="34" charset="0"/>
                <a:cs typeface="Arial" panose="020B0604020202020204" pitchFamily="34" charset="0"/>
              </a:rPr>
              <a:t>Classic Basin and Range Snow Accumulation and Melt</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58" y="1475419"/>
            <a:ext cx="4197822" cy="3148366"/>
          </a:xfrm>
          <a:prstGeom prst="rect">
            <a:avLst/>
          </a:prstGeom>
          <a:ln w="38100">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4571" y="3773178"/>
            <a:ext cx="3911433" cy="2933574"/>
          </a:xfrm>
          <a:prstGeom prst="rect">
            <a:avLst/>
          </a:prstGeom>
          <a:ln w="38100">
            <a:solidFill>
              <a:schemeClr val="tx1"/>
            </a:solidFill>
          </a:ln>
        </p:spPr>
      </p:pic>
      <p:sp>
        <p:nvSpPr>
          <p:cNvPr id="5" name="TextBox 4"/>
          <p:cNvSpPr txBox="1"/>
          <p:nvPr/>
        </p:nvSpPr>
        <p:spPr>
          <a:xfrm>
            <a:off x="200558" y="3977464"/>
            <a:ext cx="2319867" cy="646331"/>
          </a:xfrm>
          <a:prstGeom prst="rect">
            <a:avLst/>
          </a:prstGeom>
          <a:noFill/>
        </p:spPr>
        <p:txBody>
          <a:bodyPr wrap="square" rtlCol="0">
            <a:spAutoFit/>
          </a:bodyPr>
          <a:lstStyle/>
          <a:p>
            <a:r>
              <a:rPr lang="en-US" dirty="0" smtClean="0">
                <a:solidFill>
                  <a:schemeClr val="bg1"/>
                </a:solidFill>
              </a:rPr>
              <a:t>From the Montana’s at</a:t>
            </a:r>
          </a:p>
          <a:p>
            <a:r>
              <a:rPr lang="en-US" dirty="0" smtClean="0">
                <a:solidFill>
                  <a:schemeClr val="bg1"/>
                </a:solidFill>
              </a:rPr>
              <a:t>about 6,400 </a:t>
            </a:r>
            <a:r>
              <a:rPr lang="en-US" dirty="0" err="1" smtClean="0">
                <a:solidFill>
                  <a:schemeClr val="bg1"/>
                </a:solidFill>
              </a:rPr>
              <a:t>ft</a:t>
            </a:r>
            <a:endParaRPr lang="en-US" dirty="0">
              <a:solidFill>
                <a:schemeClr val="bg1"/>
              </a:solidFill>
            </a:endParaRPr>
          </a:p>
        </p:txBody>
      </p:sp>
      <p:sp>
        <p:nvSpPr>
          <p:cNvPr id="6" name="TextBox 5"/>
          <p:cNvSpPr txBox="1"/>
          <p:nvPr/>
        </p:nvSpPr>
        <p:spPr>
          <a:xfrm>
            <a:off x="4736391" y="1309111"/>
            <a:ext cx="4297379"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Where will forbs be in April and early May, and late May and June?</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What types of riparian areas are common in the bottom of the deep drainages? </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Without meadows on the arid fans how important is sagebrush habitat quality here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3" y="4952431"/>
            <a:ext cx="5018447"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What is the travel distance between the north and south slopes? Think predation risks.</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How much of the open area is generally &lt; 20% slope? </a:t>
            </a:r>
          </a:p>
          <a:p>
            <a:pPr marL="285750" indent="-285750">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487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34" y="128070"/>
            <a:ext cx="8830235" cy="1325563"/>
          </a:xfrm>
        </p:spPr>
        <p:txBody>
          <a:bodyPr>
            <a:normAutofit fontScale="90000"/>
          </a:bodyPr>
          <a:lstStyle/>
          <a:p>
            <a:r>
              <a:rPr lang="en-US" b="1" dirty="0" smtClean="0">
                <a:latin typeface="Arial" panose="020B0604020202020204" pitchFamily="34" charset="0"/>
                <a:cs typeface="Arial" panose="020B0604020202020204" pitchFamily="34" charset="0"/>
              </a:rPr>
              <a:t>Where is Most of the Mid-Elevation, Gentle Sloped Topography</a:t>
            </a:r>
            <a:endParaRPr lang="en-US"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111" t="4396" r="15450"/>
          <a:stretch/>
        </p:blipFill>
        <p:spPr bwMode="auto">
          <a:xfrm>
            <a:off x="330204" y="1591740"/>
            <a:ext cx="5469467" cy="51819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69000" y="1617136"/>
            <a:ext cx="2937933" cy="1477328"/>
          </a:xfrm>
          <a:prstGeom prst="rect">
            <a:avLst/>
          </a:prstGeom>
          <a:noFill/>
        </p:spPr>
        <p:txBody>
          <a:bodyPr wrap="square" rtlCol="0">
            <a:spAutoFit/>
          </a:bodyPr>
          <a:lstStyle/>
          <a:p>
            <a:r>
              <a:rPr lang="en-US" dirty="0" smtClean="0"/>
              <a:t>There are landscape level reasons the </a:t>
            </a:r>
            <a:r>
              <a:rPr lang="en-US" dirty="0" err="1" smtClean="0"/>
              <a:t>Malhuer</a:t>
            </a:r>
            <a:r>
              <a:rPr lang="en-US" dirty="0" smtClean="0"/>
              <a:t> High Plateau and Owyhee High Plateau have higher densities of sage-grouse</a:t>
            </a:r>
            <a:endParaRPr lang="en-US" dirty="0"/>
          </a:p>
        </p:txBody>
      </p:sp>
      <p:pic>
        <p:nvPicPr>
          <p:cNvPr id="3076" name="Picture 4" descr="satellite image">
            <a:hlinkClick r:id="rId4"/>
          </p:cNvPr>
          <p:cNvPicPr>
            <a:picLocks noChangeAspect="1" noChangeArrowheads="1"/>
          </p:cNvPicPr>
          <p:nvPr/>
        </p:nvPicPr>
        <p:blipFill rotWithShape="1">
          <a:blip r:embed="rId5">
            <a:extLst>
              <a:ext uri="{28A0092B-C50C-407E-A947-70E740481C1C}">
                <a14:useLocalDpi xmlns:a14="http://schemas.microsoft.com/office/drawing/2010/main"/>
              </a:ext>
            </a:extLst>
          </a:blip>
          <a:srcRect l="30531" t="37925" r="26201" b="16585"/>
          <a:stretch/>
        </p:blipFill>
        <p:spPr bwMode="auto">
          <a:xfrm rot="20992777">
            <a:off x="6036739" y="3603958"/>
            <a:ext cx="2802467" cy="2946400"/>
          </a:xfrm>
          <a:prstGeom prst="rect">
            <a:avLst/>
          </a:prstGeom>
          <a:noFill/>
          <a:ln w="349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17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261884"/>
          </a:xfrm>
          <a:prstGeom prst="rect">
            <a:avLst/>
          </a:prstGeom>
          <a:noFill/>
        </p:spPr>
        <p:txBody>
          <a:bodyPr wrap="square" rtlCol="0">
            <a:spAutoFit/>
          </a:bodyPr>
          <a:lstStyle/>
          <a:p>
            <a:pPr algn="ctr"/>
            <a:r>
              <a:rPr lang="en-US" sz="3800" b="1" dirty="0" smtClean="0">
                <a:latin typeface="Arial" panose="020B0604020202020204" pitchFamily="34" charset="0"/>
                <a:cs typeface="Arial" panose="020B0604020202020204" pitchFamily="34" charset="0"/>
              </a:rPr>
              <a:t>An Emphasis </a:t>
            </a:r>
            <a:r>
              <a:rPr lang="en-US" sz="3800" b="1" dirty="0">
                <a:latin typeface="Arial" panose="020B0604020202020204" pitchFamily="34" charset="0"/>
                <a:cs typeface="Arial" panose="020B0604020202020204" pitchFamily="34" charset="0"/>
              </a:rPr>
              <a:t>on “Quality Sagebrush Habitat” </a:t>
            </a:r>
            <a:r>
              <a:rPr lang="en-US" sz="3800" b="1" dirty="0" smtClean="0">
                <a:latin typeface="Arial" panose="020B0604020202020204" pitchFamily="34" charset="0"/>
                <a:cs typeface="Arial" panose="020B0604020202020204" pitchFamily="34" charset="0"/>
              </a:rPr>
              <a:t>Can Miss </a:t>
            </a:r>
            <a:r>
              <a:rPr lang="en-US" sz="3800" b="1" dirty="0">
                <a:latin typeface="Arial" panose="020B0604020202020204" pitchFamily="34" charset="0"/>
                <a:cs typeface="Arial" panose="020B0604020202020204" pitchFamily="34" charset="0"/>
              </a:rPr>
              <a:t>the </a:t>
            </a:r>
            <a:r>
              <a:rPr lang="en-US" sz="3800" b="1" dirty="0" smtClean="0">
                <a:latin typeface="Arial" panose="020B0604020202020204" pitchFamily="34" charset="0"/>
                <a:cs typeface="Arial" panose="020B0604020202020204" pitchFamily="34" charset="0"/>
              </a:rPr>
              <a:t>Bigger Picture</a:t>
            </a:r>
            <a:endParaRPr lang="en-US" sz="3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8045" y="1261884"/>
            <a:ext cx="3489926" cy="2329922"/>
          </a:xfrm>
          <a:prstGeom prst="rect">
            <a:avLst/>
          </a:prstGeom>
          <a:ln w="3810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01679" y="3751671"/>
            <a:ext cx="4341687" cy="2977789"/>
          </a:xfrm>
          <a:prstGeom prst="rect">
            <a:avLst/>
          </a:prstGeom>
          <a:ln w="38100">
            <a:solidFill>
              <a:schemeClr val="tx1"/>
            </a:solidFill>
          </a:ln>
        </p:spPr>
      </p:pic>
      <p:sp>
        <p:nvSpPr>
          <p:cNvPr id="6" name="TextBox 5"/>
          <p:cNvSpPr txBox="1"/>
          <p:nvPr/>
        </p:nvSpPr>
        <p:spPr>
          <a:xfrm>
            <a:off x="7500135" y="1345915"/>
            <a:ext cx="1417834" cy="369332"/>
          </a:xfrm>
          <a:prstGeom prst="rect">
            <a:avLst/>
          </a:prstGeom>
          <a:noFill/>
        </p:spPr>
        <p:txBody>
          <a:bodyPr wrap="square" rtlCol="0">
            <a:spAutoFit/>
          </a:bodyPr>
          <a:lstStyle/>
          <a:p>
            <a:r>
              <a:rPr lang="en-US" dirty="0" smtClean="0"/>
              <a:t>Santa Rosas</a:t>
            </a:r>
            <a:endParaRPr lang="en-US" dirty="0"/>
          </a:p>
        </p:txBody>
      </p:sp>
      <p:sp>
        <p:nvSpPr>
          <p:cNvPr id="7" name="TextBox 6"/>
          <p:cNvSpPr txBox="1"/>
          <p:nvPr/>
        </p:nvSpPr>
        <p:spPr>
          <a:xfrm>
            <a:off x="4201683" y="6360119"/>
            <a:ext cx="1859623" cy="369332"/>
          </a:xfrm>
          <a:prstGeom prst="rect">
            <a:avLst/>
          </a:prstGeom>
          <a:noFill/>
        </p:spPr>
        <p:txBody>
          <a:bodyPr wrap="square" rtlCol="0">
            <a:spAutoFit/>
          </a:bodyPr>
          <a:lstStyle/>
          <a:p>
            <a:r>
              <a:rPr lang="en-US" dirty="0" smtClean="0">
                <a:solidFill>
                  <a:schemeClr val="bg1"/>
                </a:solidFill>
              </a:rPr>
              <a:t>Shoshone Range</a:t>
            </a:r>
            <a:endParaRPr lang="en-US" dirty="0">
              <a:solidFill>
                <a:schemeClr val="bg1"/>
              </a:solidFill>
            </a:endParaRPr>
          </a:p>
        </p:txBody>
      </p:sp>
      <p:sp>
        <p:nvSpPr>
          <p:cNvPr id="8" name="TextBox 7"/>
          <p:cNvSpPr txBox="1"/>
          <p:nvPr/>
        </p:nvSpPr>
        <p:spPr>
          <a:xfrm>
            <a:off x="160008" y="1535726"/>
            <a:ext cx="4009540" cy="5324535"/>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US" sz="2200" dirty="0" smtClean="0">
                <a:latin typeface="Arial" panose="020B0604020202020204" pitchFamily="34" charset="0"/>
                <a:cs typeface="Arial" panose="020B0604020202020204" pitchFamily="34" charset="0"/>
              </a:rPr>
              <a:t>What does “Quality Sagebrush Habitat mean? A nebulous undefined term</a:t>
            </a:r>
          </a:p>
          <a:p>
            <a:pPr marL="285750" indent="-285750">
              <a:spcAft>
                <a:spcPts val="300"/>
              </a:spcAft>
              <a:buFont typeface="Wingdings" panose="05000000000000000000" pitchFamily="2" charset="2"/>
              <a:buChar char="Ø"/>
            </a:pPr>
            <a:r>
              <a:rPr lang="en-US" sz="2200" dirty="0" smtClean="0">
                <a:latin typeface="Arial" panose="020B0604020202020204" pitchFamily="34" charset="0"/>
                <a:cs typeface="Arial" panose="020B0604020202020204" pitchFamily="34" charset="0"/>
              </a:rPr>
              <a:t>Topographic and climatic influences at large spatial and temporal scales important</a:t>
            </a:r>
          </a:p>
          <a:p>
            <a:pPr marL="285750" indent="-285750">
              <a:spcAft>
                <a:spcPts val="300"/>
              </a:spcAft>
              <a:buFont typeface="Wingdings" panose="05000000000000000000" pitchFamily="2" charset="2"/>
              <a:buChar char="Ø"/>
            </a:pPr>
            <a:r>
              <a:rPr lang="en-US" sz="2200" dirty="0" smtClean="0">
                <a:latin typeface="Arial" panose="020B0604020202020204" pitchFamily="34" charset="0"/>
                <a:cs typeface="Arial" panose="020B0604020202020204" pitchFamily="34" charset="0"/>
              </a:rPr>
              <a:t>Critical elements within sagebrush landscapes </a:t>
            </a:r>
          </a:p>
          <a:p>
            <a:pPr marL="285750" indent="-285750">
              <a:spcAft>
                <a:spcPts val="300"/>
              </a:spcAft>
              <a:buFont typeface="Wingdings" panose="05000000000000000000" pitchFamily="2" charset="2"/>
              <a:buChar char="Ø"/>
            </a:pPr>
            <a:r>
              <a:rPr lang="en-US" sz="2200" dirty="0" smtClean="0">
                <a:latin typeface="Arial" panose="020B0604020202020204" pitchFamily="34" charset="0"/>
                <a:cs typeface="Arial" panose="020B0604020202020204" pitchFamily="34" charset="0"/>
              </a:rPr>
              <a:t>Spatial distribution of important habitat elements</a:t>
            </a:r>
          </a:p>
          <a:p>
            <a:pPr marL="285750" indent="-285750">
              <a:spcAft>
                <a:spcPts val="300"/>
              </a:spcAft>
              <a:buFont typeface="Wingdings" panose="05000000000000000000" pitchFamily="2" charset="2"/>
              <a:buChar char="Ø"/>
            </a:pPr>
            <a:r>
              <a:rPr lang="en-US" sz="2200" dirty="0" smtClean="0">
                <a:latin typeface="Arial" panose="020B0604020202020204" pitchFamily="34" charset="0"/>
                <a:cs typeface="Arial" panose="020B0604020202020204" pitchFamily="34" charset="0"/>
              </a:rPr>
              <a:t>Change focus to “quality SG landscapes” and the elements that create a quality landscape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398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2047"/>
            <a:ext cx="9144000" cy="1446550"/>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Landscape Level Factors that Influence Prioritization</a:t>
            </a:r>
            <a:endParaRPr lang="en-US" sz="4400" b="1" dirty="0">
              <a:latin typeface="Arial" panose="020B0604020202020204" pitchFamily="34" charset="0"/>
              <a:cs typeface="Arial" panose="020B0604020202020204" pitchFamily="34" charset="0"/>
            </a:endParaRPr>
          </a:p>
        </p:txBody>
      </p:sp>
      <p:sp>
        <p:nvSpPr>
          <p:cNvPr id="4" name="Rectangle 3"/>
          <p:cNvSpPr/>
          <p:nvPr/>
        </p:nvSpPr>
        <p:spPr>
          <a:xfrm>
            <a:off x="107577" y="2056157"/>
            <a:ext cx="9144000" cy="4401205"/>
          </a:xfrm>
          <a:prstGeom prst="rect">
            <a:avLst/>
          </a:prstGeom>
        </p:spPr>
        <p:txBody>
          <a:bodyPr wrap="square">
            <a:spAutoFit/>
          </a:bodyPr>
          <a:lstStyle/>
          <a:p>
            <a:pPr marL="285750" indent="-285750">
              <a:buFont typeface="Wingdings" panose="05000000000000000000" pitchFamily="2" charset="2"/>
              <a:buChar char="Ø"/>
            </a:pPr>
            <a:r>
              <a:rPr lang="en-US" sz="2800" dirty="0" smtClean="0"/>
              <a:t>Landscape scale factors affect the </a:t>
            </a:r>
            <a:r>
              <a:rPr lang="en-US" sz="2800" dirty="0"/>
              <a:t>location, spatial structure, </a:t>
            </a:r>
            <a:r>
              <a:rPr lang="en-US" sz="2800" dirty="0" smtClean="0"/>
              <a:t>abundance and availability of areas inhabited </a:t>
            </a:r>
            <a:r>
              <a:rPr lang="en-US" sz="2800" dirty="0"/>
              <a:t>by breeding </a:t>
            </a:r>
            <a:r>
              <a:rPr lang="en-US" sz="2800" dirty="0" smtClean="0"/>
              <a:t>SG</a:t>
            </a:r>
            <a:endParaRPr lang="en-US" sz="2800" dirty="0"/>
          </a:p>
          <a:p>
            <a:pPr marL="800100" lvl="1" indent="-342900">
              <a:buFont typeface="Wingdings" panose="05000000000000000000" pitchFamily="2" charset="2"/>
              <a:buChar char="ü"/>
            </a:pPr>
            <a:r>
              <a:rPr lang="en-US" sz="2800" dirty="0" smtClean="0"/>
              <a:t>Large </a:t>
            </a:r>
            <a:r>
              <a:rPr lang="en-US" sz="2800" dirty="0"/>
              <a:t>acreage under snow during nest initiation </a:t>
            </a:r>
            <a:r>
              <a:rPr lang="en-US" sz="2800" dirty="0" smtClean="0"/>
              <a:t>where much </a:t>
            </a:r>
            <a:r>
              <a:rPr lang="en-US" sz="2800" dirty="0"/>
              <a:t>of the landscape is above 7,000 feet </a:t>
            </a:r>
            <a:r>
              <a:rPr lang="en-US" sz="2800" dirty="0" smtClean="0"/>
              <a:t>– dramatically limits nesting </a:t>
            </a:r>
            <a:r>
              <a:rPr lang="en-US" sz="2800" dirty="0" smtClean="0"/>
              <a:t>potential</a:t>
            </a:r>
            <a:endParaRPr lang="en-US" sz="2800" dirty="0" smtClean="0"/>
          </a:p>
          <a:p>
            <a:pPr marL="800100" lvl="1" indent="-342900">
              <a:buFont typeface="Wingdings" panose="05000000000000000000" pitchFamily="2" charset="2"/>
              <a:buChar char="ü"/>
            </a:pPr>
            <a:r>
              <a:rPr lang="en-US" sz="2800" dirty="0" smtClean="0"/>
              <a:t>Sites &lt; 7,000 feet but &gt; 20% slope also limited breeding habitat</a:t>
            </a:r>
            <a:endParaRPr lang="en-US" sz="2800" dirty="0"/>
          </a:p>
          <a:p>
            <a:pPr marL="800100" lvl="1" indent="-342900">
              <a:buFont typeface="Wingdings" panose="05000000000000000000" pitchFamily="2" charset="2"/>
              <a:buChar char="ü"/>
            </a:pPr>
            <a:r>
              <a:rPr lang="en-US" sz="2800" dirty="0" smtClean="0"/>
              <a:t>But </a:t>
            </a:r>
            <a:r>
              <a:rPr lang="en-US" sz="2800" dirty="0"/>
              <a:t>strongly influenced by topography, ecological site (low sage melts before big sage) and total </a:t>
            </a:r>
            <a:r>
              <a:rPr lang="en-US" sz="2800" dirty="0" smtClean="0"/>
              <a:t>precipitation</a:t>
            </a:r>
            <a:endParaRPr lang="en-US" sz="2800" dirty="0"/>
          </a:p>
        </p:txBody>
      </p:sp>
    </p:spTree>
    <p:extLst>
      <p:ext uri="{BB962C8B-B14F-4D97-AF65-F5344CB8AC3E}">
        <p14:creationId xmlns:p14="http://schemas.microsoft.com/office/powerpoint/2010/main" val="2974657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544" y="233082"/>
            <a:ext cx="8812306" cy="1446550"/>
          </a:xfrm>
          <a:prstGeom prst="rect">
            <a:avLst/>
          </a:prstGeom>
        </p:spPr>
        <p:txBody>
          <a:bodyPr wrap="square">
            <a:spAutoFit/>
          </a:bodyPr>
          <a:lstStyle/>
          <a:p>
            <a:pPr lvl="0" algn="ctr"/>
            <a:r>
              <a:rPr lang="en-US" sz="4400" b="1" dirty="0">
                <a:solidFill>
                  <a:prstClr val="black"/>
                </a:solidFill>
                <a:latin typeface="Arial" panose="020B0604020202020204" pitchFamily="34" charset="0"/>
                <a:cs typeface="Arial" panose="020B0604020202020204" pitchFamily="34" charset="0"/>
              </a:rPr>
              <a:t>Landscape Level Factors that Influence Prioritization</a:t>
            </a:r>
          </a:p>
        </p:txBody>
      </p:sp>
      <p:sp>
        <p:nvSpPr>
          <p:cNvPr id="4" name="Rectangle 3"/>
          <p:cNvSpPr/>
          <p:nvPr/>
        </p:nvSpPr>
        <p:spPr>
          <a:xfrm>
            <a:off x="116544" y="2208563"/>
            <a:ext cx="8928847" cy="4093428"/>
          </a:xfrm>
          <a:prstGeom prst="rect">
            <a:avLst/>
          </a:prstGeom>
        </p:spPr>
        <p:txBody>
          <a:bodyPr wrap="square">
            <a:spAutoFit/>
          </a:bodyPr>
          <a:lstStyle/>
          <a:p>
            <a:pPr marL="342900" lvl="0" indent="-342900">
              <a:buFont typeface="Wingdings" panose="05000000000000000000" pitchFamily="2" charset="2"/>
              <a:buChar char="Ø"/>
            </a:pPr>
            <a:r>
              <a:rPr lang="en-US" sz="2600" dirty="0">
                <a:solidFill>
                  <a:prstClr val="black"/>
                </a:solidFill>
              </a:rPr>
              <a:t>Optimal belt is roughly 6,000 to 7,000 feet</a:t>
            </a:r>
          </a:p>
          <a:p>
            <a:pPr marL="800100" lvl="1" indent="-342900">
              <a:buFont typeface="Wingdings" panose="05000000000000000000" pitchFamily="2" charset="2"/>
              <a:buChar char="ü"/>
            </a:pPr>
            <a:r>
              <a:rPr lang="en-US" sz="2600" dirty="0">
                <a:solidFill>
                  <a:prstClr val="black"/>
                </a:solidFill>
              </a:rPr>
              <a:t>Where </a:t>
            </a:r>
            <a:r>
              <a:rPr lang="en-US" sz="2600" dirty="0" smtClean="0">
                <a:solidFill>
                  <a:prstClr val="black"/>
                </a:solidFill>
              </a:rPr>
              <a:t>greater portion of landscape is largely </a:t>
            </a:r>
            <a:r>
              <a:rPr lang="en-US" sz="2600" dirty="0">
                <a:solidFill>
                  <a:prstClr val="black"/>
                </a:solidFill>
              </a:rPr>
              <a:t>snow-free mid-March to early April, but</a:t>
            </a:r>
          </a:p>
          <a:p>
            <a:pPr marL="1030288" lvl="1" indent="-285750">
              <a:buFont typeface="Arial" panose="020B0604020202020204" pitchFamily="34" charset="0"/>
              <a:buChar char="•"/>
            </a:pPr>
            <a:r>
              <a:rPr lang="en-US" sz="2600" dirty="0" smtClean="0">
                <a:solidFill>
                  <a:prstClr val="black"/>
                </a:solidFill>
              </a:rPr>
              <a:t>Has Gentle </a:t>
            </a:r>
            <a:r>
              <a:rPr lang="en-US" sz="2600" dirty="0">
                <a:solidFill>
                  <a:prstClr val="black"/>
                </a:solidFill>
              </a:rPr>
              <a:t>rolling slopes </a:t>
            </a:r>
          </a:p>
          <a:p>
            <a:pPr marL="1030288" lvl="1" indent="-285750">
              <a:buFont typeface="Arial" panose="020B0604020202020204" pitchFamily="34" charset="0"/>
              <a:buChar char="•"/>
            </a:pPr>
            <a:r>
              <a:rPr lang="en-US" sz="2600" dirty="0">
                <a:solidFill>
                  <a:prstClr val="black"/>
                </a:solidFill>
              </a:rPr>
              <a:t>Very heterogeneous mix of Low SB and Mountain SB ecological sites with potential for abundant forb production on most sites</a:t>
            </a:r>
          </a:p>
          <a:p>
            <a:pPr marL="1030288" lvl="1" indent="-285750">
              <a:buFont typeface="Arial" panose="020B0604020202020204" pitchFamily="34" charset="0"/>
              <a:buChar char="•"/>
            </a:pPr>
            <a:r>
              <a:rPr lang="en-US" sz="2600" dirty="0">
                <a:solidFill>
                  <a:prstClr val="black"/>
                </a:solidFill>
              </a:rPr>
              <a:t>Abundant perennial grasses – insects and site resilience</a:t>
            </a:r>
          </a:p>
          <a:p>
            <a:pPr marL="1030288" lvl="1" indent="-285750">
              <a:buFont typeface="Arial" panose="020B0604020202020204" pitchFamily="34" charset="0"/>
              <a:buChar char="•"/>
            </a:pPr>
            <a:r>
              <a:rPr lang="en-US" sz="2600" dirty="0">
                <a:solidFill>
                  <a:prstClr val="black"/>
                </a:solidFill>
              </a:rPr>
              <a:t>Many low gradient drainages with wet meadows nearby, preferably with large perimeter to area ratio</a:t>
            </a:r>
          </a:p>
        </p:txBody>
      </p:sp>
    </p:spTree>
    <p:extLst>
      <p:ext uri="{BB962C8B-B14F-4D97-AF65-F5344CB8AC3E}">
        <p14:creationId xmlns:p14="http://schemas.microsoft.com/office/powerpoint/2010/main" val="3889358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76" y="74311"/>
            <a:ext cx="8866095" cy="1446550"/>
          </a:xfrm>
          <a:prstGeom prst="rect">
            <a:avLst/>
          </a:prstGeom>
        </p:spPr>
        <p:txBody>
          <a:bodyPr wrap="square">
            <a:spAutoFit/>
          </a:bodyPr>
          <a:lstStyle/>
          <a:p>
            <a:pPr lvl="0" algn="ctr"/>
            <a:r>
              <a:rPr lang="en-US" sz="4400" b="1" dirty="0">
                <a:solidFill>
                  <a:prstClr val="black"/>
                </a:solidFill>
                <a:latin typeface="Arial" panose="020B0604020202020204" pitchFamily="34" charset="0"/>
                <a:cs typeface="Arial" panose="020B0604020202020204" pitchFamily="34" charset="0"/>
              </a:rPr>
              <a:t>Landscape Level Factors that Influence Prioritization</a:t>
            </a:r>
          </a:p>
        </p:txBody>
      </p:sp>
      <p:sp>
        <p:nvSpPr>
          <p:cNvPr id="3" name="Rectangle 2"/>
          <p:cNvSpPr/>
          <p:nvPr/>
        </p:nvSpPr>
        <p:spPr>
          <a:xfrm>
            <a:off x="708217" y="3030093"/>
            <a:ext cx="7297271" cy="2062103"/>
          </a:xfrm>
          <a:prstGeom prst="rect">
            <a:avLst/>
          </a:prstGeom>
        </p:spPr>
        <p:txBody>
          <a:bodyPr wrap="square">
            <a:spAutoFit/>
          </a:bodyPr>
          <a:lstStyle/>
          <a:p>
            <a:pPr marL="511175" indent="-511175">
              <a:buFont typeface="Wingdings" panose="05000000000000000000" pitchFamily="2" charset="2"/>
              <a:buChar char="Ø"/>
            </a:pPr>
            <a:r>
              <a:rPr lang="en-US" sz="3200" dirty="0"/>
              <a:t>Further from ‘optimum’ – less the landscape potential for SG, </a:t>
            </a:r>
            <a:r>
              <a:rPr lang="en-US" sz="3200" b="1" i="1" u="sng" dirty="0"/>
              <a:t>but </a:t>
            </a:r>
            <a:r>
              <a:rPr lang="en-US" sz="3200" dirty="0"/>
              <a:t>most </a:t>
            </a:r>
            <a:r>
              <a:rPr lang="en-US" sz="3200" dirty="0" smtClean="0"/>
              <a:t>large landscapes will have </a:t>
            </a:r>
            <a:r>
              <a:rPr lang="en-US" sz="3200" dirty="0"/>
              <a:t>small areas (1-3 mi</a:t>
            </a:r>
            <a:r>
              <a:rPr lang="en-US" sz="3200" baseline="30000" dirty="0"/>
              <a:t>2</a:t>
            </a:r>
            <a:r>
              <a:rPr lang="en-US" sz="3200" dirty="0"/>
              <a:t>) that approach ‘optimum</a:t>
            </a:r>
          </a:p>
        </p:txBody>
      </p:sp>
    </p:spTree>
    <p:extLst>
      <p:ext uri="{BB962C8B-B14F-4D97-AF65-F5344CB8AC3E}">
        <p14:creationId xmlns:p14="http://schemas.microsoft.com/office/powerpoint/2010/main" val="2146314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79" y="143934"/>
            <a:ext cx="8788351" cy="1118586"/>
          </a:xfrm>
        </p:spPr>
        <p:txBody>
          <a:bodyPr>
            <a:normAutofit fontScale="90000"/>
          </a:bodyPr>
          <a:lstStyle/>
          <a:p>
            <a:pPr algn="ctr"/>
            <a:r>
              <a:rPr lang="en-US" b="1" dirty="0" smtClean="0">
                <a:latin typeface="Arial" panose="020B0604020202020204" pitchFamily="34" charset="0"/>
                <a:cs typeface="Arial" panose="020B0604020202020204" pitchFamily="34" charset="0"/>
              </a:rPr>
              <a:t>Ecological Sites and their Potential are Important, But Highly Variable</a:t>
            </a:r>
            <a:endParaRPr lang="en-US"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676878"/>
              </p:ext>
            </p:extLst>
          </p:nvPr>
        </p:nvGraphicFramePr>
        <p:xfrm>
          <a:off x="107074" y="1473693"/>
          <a:ext cx="3985532" cy="4191680"/>
        </p:xfrm>
        <a:graphic>
          <a:graphicData uri="http://schemas.openxmlformats.org/drawingml/2006/table">
            <a:tbl>
              <a:tblPr firstRow="1" bandRow="1">
                <a:tableStyleId>{5C22544A-7EE6-4342-B048-85BDC9FD1C3A}</a:tableStyleId>
              </a:tblPr>
              <a:tblGrid>
                <a:gridCol w="1197944">
                  <a:extLst>
                    <a:ext uri="{9D8B030D-6E8A-4147-A177-3AD203B41FA5}">
                      <a16:colId xmlns:a16="http://schemas.microsoft.com/office/drawing/2014/main" val="20000"/>
                    </a:ext>
                  </a:extLst>
                </a:gridCol>
                <a:gridCol w="630315">
                  <a:extLst>
                    <a:ext uri="{9D8B030D-6E8A-4147-A177-3AD203B41FA5}">
                      <a16:colId xmlns:a16="http://schemas.microsoft.com/office/drawing/2014/main" val="20001"/>
                    </a:ext>
                  </a:extLst>
                </a:gridCol>
                <a:gridCol w="834501">
                  <a:extLst>
                    <a:ext uri="{9D8B030D-6E8A-4147-A177-3AD203B41FA5}">
                      <a16:colId xmlns:a16="http://schemas.microsoft.com/office/drawing/2014/main" val="20002"/>
                    </a:ext>
                  </a:extLst>
                </a:gridCol>
                <a:gridCol w="1322772">
                  <a:extLst>
                    <a:ext uri="{9D8B030D-6E8A-4147-A177-3AD203B41FA5}">
                      <a16:colId xmlns:a16="http://schemas.microsoft.com/office/drawing/2014/main" val="20003"/>
                    </a:ext>
                  </a:extLst>
                </a:gridCol>
              </a:tblGrid>
              <a:tr h="686480">
                <a:tc>
                  <a:txBody>
                    <a:bodyPr/>
                    <a:lstStyle/>
                    <a:p>
                      <a:r>
                        <a:rPr lang="en-US" dirty="0" smtClean="0">
                          <a:solidFill>
                            <a:schemeClr val="tx1"/>
                          </a:solidFill>
                        </a:rPr>
                        <a:t>Humboldt</a:t>
                      </a:r>
                      <a:r>
                        <a:rPr lang="en-US" baseline="0" dirty="0" smtClean="0">
                          <a:solidFill>
                            <a:schemeClr val="tx1"/>
                          </a:solidFill>
                        </a:rPr>
                        <a:t> MLRA</a:t>
                      </a:r>
                      <a:endParaRPr lang="en-US" dirty="0">
                        <a:solidFill>
                          <a:schemeClr val="tx1"/>
                        </a:solidFill>
                      </a:endParaRPr>
                    </a:p>
                  </a:txBody>
                  <a:tcPr/>
                </a:tc>
                <a:tc>
                  <a:txBody>
                    <a:bodyPr/>
                    <a:lstStyle/>
                    <a:p>
                      <a:endParaRPr lang="en-US" dirty="0" smtClean="0">
                        <a:solidFill>
                          <a:schemeClr val="tx1"/>
                        </a:solidFill>
                      </a:endParaRPr>
                    </a:p>
                    <a:p>
                      <a:r>
                        <a:rPr lang="en-US" dirty="0" smtClean="0">
                          <a:solidFill>
                            <a:schemeClr val="tx1"/>
                          </a:solidFill>
                        </a:rPr>
                        <a:t>Sites</a:t>
                      </a:r>
                      <a:endParaRPr lang="en-US" dirty="0">
                        <a:solidFill>
                          <a:schemeClr val="tx1"/>
                        </a:solidFill>
                      </a:endParaRPr>
                    </a:p>
                  </a:txBody>
                  <a:tcPr/>
                </a:tc>
                <a:tc>
                  <a:txBody>
                    <a:bodyPr/>
                    <a:lstStyle/>
                    <a:p>
                      <a:r>
                        <a:rPr lang="en-US" dirty="0" smtClean="0">
                          <a:solidFill>
                            <a:schemeClr val="tx1"/>
                          </a:solidFill>
                        </a:rPr>
                        <a:t>Forb</a:t>
                      </a:r>
                      <a:r>
                        <a:rPr lang="en-US" baseline="0" dirty="0" smtClean="0">
                          <a:solidFill>
                            <a:schemeClr val="tx1"/>
                          </a:solidFill>
                        </a:rPr>
                        <a:t> </a:t>
                      </a:r>
                    </a:p>
                    <a:p>
                      <a:r>
                        <a:rPr lang="en-US" baseline="0" dirty="0" smtClean="0">
                          <a:solidFill>
                            <a:schemeClr val="tx1"/>
                          </a:solidFill>
                        </a:rPr>
                        <a:t>Prod</a:t>
                      </a:r>
                      <a:endParaRPr lang="en-US" dirty="0">
                        <a:solidFill>
                          <a:schemeClr val="tx1"/>
                        </a:solidFill>
                      </a:endParaRPr>
                    </a:p>
                  </a:txBody>
                  <a:tcPr/>
                </a:tc>
                <a:tc>
                  <a:txBody>
                    <a:bodyPr/>
                    <a:lstStyle/>
                    <a:p>
                      <a:r>
                        <a:rPr lang="en-US" dirty="0" smtClean="0">
                          <a:solidFill>
                            <a:schemeClr val="tx1"/>
                          </a:solidFill>
                        </a:rPr>
                        <a:t>Elevation Range</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err="1" smtClean="0"/>
                        <a:t>Wy</a:t>
                      </a:r>
                      <a:r>
                        <a:rPr lang="en-US" dirty="0" smtClean="0"/>
                        <a:t> </a:t>
                      </a:r>
                      <a:r>
                        <a:rPr lang="en-US" baseline="0" dirty="0" smtClean="0"/>
                        <a:t> SB</a:t>
                      </a:r>
                      <a:r>
                        <a:rPr lang="en-US" baseline="30000" dirty="0" smtClean="0"/>
                        <a:t>1</a:t>
                      </a:r>
                      <a:endParaRPr lang="en-US" baseline="30000" dirty="0"/>
                    </a:p>
                  </a:txBody>
                  <a:tcPr/>
                </a:tc>
                <a:tc>
                  <a:txBody>
                    <a:bodyPr/>
                    <a:lstStyle/>
                    <a:p>
                      <a:r>
                        <a:rPr lang="en-US" dirty="0" smtClean="0"/>
                        <a:t>11</a:t>
                      </a:r>
                      <a:endParaRPr lang="en-US" dirty="0"/>
                    </a:p>
                  </a:txBody>
                  <a:tcPr/>
                </a:tc>
                <a:tc>
                  <a:txBody>
                    <a:bodyPr/>
                    <a:lstStyle/>
                    <a:p>
                      <a:r>
                        <a:rPr lang="en-US" dirty="0" smtClean="0"/>
                        <a:t>30-90</a:t>
                      </a:r>
                      <a:endParaRPr lang="en-US" dirty="0"/>
                    </a:p>
                  </a:txBody>
                  <a:tcPr/>
                </a:tc>
                <a:tc>
                  <a:txBody>
                    <a:bodyPr/>
                    <a:lstStyle/>
                    <a:p>
                      <a:r>
                        <a:rPr lang="en-US" dirty="0" smtClean="0"/>
                        <a:t>5,000-7,000</a:t>
                      </a:r>
                      <a:endParaRPr lang="en-US" dirty="0"/>
                    </a:p>
                  </a:txBody>
                  <a:tcPr/>
                </a:tc>
                <a:extLst>
                  <a:ext uri="{0D108BD9-81ED-4DB2-BD59-A6C34878D82A}">
                    <a16:rowId xmlns:a16="http://schemas.microsoft.com/office/drawing/2014/main" val="10001"/>
                  </a:ext>
                </a:extLst>
              </a:tr>
              <a:tr h="370840">
                <a:tc>
                  <a:txBody>
                    <a:bodyPr/>
                    <a:lstStyle/>
                    <a:p>
                      <a:r>
                        <a:rPr lang="en-US" dirty="0" smtClean="0"/>
                        <a:t>Low SB</a:t>
                      </a:r>
                      <a:endParaRPr lang="en-US" dirty="0"/>
                    </a:p>
                  </a:txBody>
                  <a:tcPr/>
                </a:tc>
                <a:tc>
                  <a:txBody>
                    <a:bodyPr/>
                    <a:lstStyle/>
                    <a:p>
                      <a:r>
                        <a:rPr lang="en-US" dirty="0" smtClean="0"/>
                        <a:t>2</a:t>
                      </a:r>
                      <a:endParaRPr lang="en-US" dirty="0"/>
                    </a:p>
                  </a:txBody>
                  <a:tcPr/>
                </a:tc>
                <a:tc>
                  <a:txBody>
                    <a:bodyPr/>
                    <a:lstStyle/>
                    <a:p>
                      <a:r>
                        <a:rPr lang="en-US" dirty="0" smtClean="0"/>
                        <a:t>50-80</a:t>
                      </a:r>
                      <a:endParaRPr lang="en-US" dirty="0"/>
                    </a:p>
                  </a:txBody>
                  <a:tcPr/>
                </a:tc>
                <a:tc>
                  <a:txBody>
                    <a:bodyPr/>
                    <a:lstStyle/>
                    <a:p>
                      <a:r>
                        <a:rPr lang="en-US" dirty="0" smtClean="0"/>
                        <a:t>5,500-9,500</a:t>
                      </a:r>
                      <a:endParaRPr lang="en-US" dirty="0"/>
                    </a:p>
                  </a:txBody>
                  <a:tcPr/>
                </a:tc>
                <a:extLst>
                  <a:ext uri="{0D108BD9-81ED-4DB2-BD59-A6C34878D82A}">
                    <a16:rowId xmlns:a16="http://schemas.microsoft.com/office/drawing/2014/main" val="10002"/>
                  </a:ext>
                </a:extLst>
              </a:tr>
              <a:tr h="370840">
                <a:tc>
                  <a:txBody>
                    <a:bodyPr/>
                    <a:lstStyle/>
                    <a:p>
                      <a:r>
                        <a:rPr lang="en-US" dirty="0" err="1" smtClean="0"/>
                        <a:t>Mtn</a:t>
                      </a:r>
                      <a:r>
                        <a:rPr lang="en-US" dirty="0" smtClean="0"/>
                        <a:t> SB</a:t>
                      </a:r>
                      <a:endParaRPr lang="en-US" dirty="0"/>
                    </a:p>
                  </a:txBody>
                  <a:tcPr/>
                </a:tc>
                <a:tc>
                  <a:txBody>
                    <a:bodyPr/>
                    <a:lstStyle/>
                    <a:p>
                      <a:r>
                        <a:rPr lang="en-US" dirty="0" smtClean="0"/>
                        <a:t>4</a:t>
                      </a:r>
                      <a:endParaRPr lang="en-US" dirty="0"/>
                    </a:p>
                  </a:txBody>
                  <a:tcPr/>
                </a:tc>
                <a:tc>
                  <a:txBody>
                    <a:bodyPr/>
                    <a:lstStyle/>
                    <a:p>
                      <a:r>
                        <a:rPr lang="en-US" dirty="0" smtClean="0"/>
                        <a:t>100-340</a:t>
                      </a:r>
                      <a:endParaRPr lang="en-US" dirty="0"/>
                    </a:p>
                  </a:txBody>
                  <a:tcPr/>
                </a:tc>
                <a:tc>
                  <a:txBody>
                    <a:bodyPr/>
                    <a:lstStyle/>
                    <a:p>
                      <a:r>
                        <a:rPr lang="en-US" dirty="0" smtClean="0"/>
                        <a:t>6,500-9,500</a:t>
                      </a:r>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en-US" b="0" dirty="0" smtClean="0"/>
                        <a:t>Central NV</a:t>
                      </a:r>
                      <a:r>
                        <a:rPr lang="en-US" b="0" baseline="0" dirty="0" smtClean="0"/>
                        <a:t> </a:t>
                      </a:r>
                      <a:r>
                        <a:rPr lang="en-US" b="0" dirty="0" smtClean="0"/>
                        <a:t>BR MLRA</a:t>
                      </a:r>
                      <a:endParaRPr lang="en-US" b="0" dirty="0"/>
                    </a:p>
                  </a:txBody>
                  <a:tcPr>
                    <a:solidFill>
                      <a:schemeClr val="accent1"/>
                    </a:solidFill>
                  </a:tcPr>
                </a:tc>
                <a:tc>
                  <a:txBody>
                    <a:bodyPr/>
                    <a:lstStyle/>
                    <a:p>
                      <a:endParaRPr lang="en-US" b="0" dirty="0" smtClean="0"/>
                    </a:p>
                    <a:p>
                      <a:r>
                        <a:rPr lang="en-US" b="0" dirty="0" smtClean="0"/>
                        <a:t>Sites</a:t>
                      </a:r>
                      <a:endParaRPr lang="en-US" b="0" dirty="0"/>
                    </a:p>
                  </a:txBody>
                  <a:tcPr>
                    <a:solidFill>
                      <a:schemeClr val="accent1"/>
                    </a:solidFill>
                  </a:tcPr>
                </a:tc>
                <a:tc>
                  <a:txBody>
                    <a:bodyPr/>
                    <a:lstStyle/>
                    <a:p>
                      <a:r>
                        <a:rPr lang="en-US" b="0" dirty="0" smtClean="0"/>
                        <a:t>Forb</a:t>
                      </a:r>
                      <a:r>
                        <a:rPr lang="en-US" b="0" baseline="0" dirty="0" smtClean="0"/>
                        <a:t> </a:t>
                      </a:r>
                    </a:p>
                    <a:p>
                      <a:r>
                        <a:rPr lang="en-US" b="0" baseline="0" dirty="0" smtClean="0"/>
                        <a:t>Prod</a:t>
                      </a:r>
                      <a:endParaRPr lang="en-US" b="0" dirty="0"/>
                    </a:p>
                  </a:txBody>
                  <a:tcPr>
                    <a:solidFill>
                      <a:schemeClr val="accent1"/>
                    </a:solidFill>
                  </a:tcPr>
                </a:tc>
                <a:tc>
                  <a:txBody>
                    <a:bodyPr/>
                    <a:lstStyle/>
                    <a:p>
                      <a:r>
                        <a:rPr lang="en-US" b="0" dirty="0" smtClean="0"/>
                        <a:t>Elevation Range</a:t>
                      </a:r>
                      <a:endParaRPr lang="en-US" b="0" dirty="0"/>
                    </a:p>
                  </a:txBody>
                  <a:tcPr>
                    <a:solidFill>
                      <a:schemeClr val="accent1"/>
                    </a:solidFill>
                  </a:tcPr>
                </a:tc>
                <a:extLst>
                  <a:ext uri="{0D108BD9-81ED-4DB2-BD59-A6C34878D82A}">
                    <a16:rowId xmlns:a16="http://schemas.microsoft.com/office/drawing/2014/main" val="10005"/>
                  </a:ext>
                </a:extLst>
              </a:tr>
              <a:tr h="370840">
                <a:tc>
                  <a:txBody>
                    <a:bodyPr/>
                    <a:lstStyle/>
                    <a:p>
                      <a:r>
                        <a:rPr lang="en-US" dirty="0" err="1" smtClean="0"/>
                        <a:t>Wy</a:t>
                      </a:r>
                      <a:r>
                        <a:rPr lang="en-US" baseline="0" dirty="0" smtClean="0"/>
                        <a:t> SB</a:t>
                      </a:r>
                      <a:endParaRPr lang="en-US" dirty="0"/>
                    </a:p>
                  </a:txBody>
                  <a:tcPr/>
                </a:tc>
                <a:tc>
                  <a:txBody>
                    <a:bodyPr/>
                    <a:lstStyle/>
                    <a:p>
                      <a:r>
                        <a:rPr lang="en-US" dirty="0" smtClean="0"/>
                        <a:t>13</a:t>
                      </a:r>
                      <a:endParaRPr lang="en-US" dirty="0"/>
                    </a:p>
                  </a:txBody>
                  <a:tcPr/>
                </a:tc>
                <a:tc>
                  <a:txBody>
                    <a:bodyPr/>
                    <a:lstStyle/>
                    <a:p>
                      <a:r>
                        <a:rPr lang="en-US" dirty="0" smtClean="0"/>
                        <a:t>30-80</a:t>
                      </a:r>
                      <a:endParaRPr lang="en-US" dirty="0"/>
                    </a:p>
                  </a:txBody>
                  <a:tcPr/>
                </a:tc>
                <a:tc>
                  <a:txBody>
                    <a:bodyPr/>
                    <a:lstStyle/>
                    <a:p>
                      <a:r>
                        <a:rPr lang="en-US" dirty="0" smtClean="0"/>
                        <a:t>5,000-7,500</a:t>
                      </a:r>
                      <a:endParaRPr lang="en-US" dirty="0"/>
                    </a:p>
                  </a:txBody>
                  <a:tcPr/>
                </a:tc>
                <a:extLst>
                  <a:ext uri="{0D108BD9-81ED-4DB2-BD59-A6C34878D82A}">
                    <a16:rowId xmlns:a16="http://schemas.microsoft.com/office/drawing/2014/main" val="10006"/>
                  </a:ext>
                </a:extLst>
              </a:tr>
              <a:tr h="370840">
                <a:tc>
                  <a:txBody>
                    <a:bodyPr/>
                    <a:lstStyle/>
                    <a:p>
                      <a:r>
                        <a:rPr lang="en-US" dirty="0" smtClean="0"/>
                        <a:t>Low SB</a:t>
                      </a:r>
                      <a:endParaRPr lang="en-US" dirty="0"/>
                    </a:p>
                  </a:txBody>
                  <a:tcPr/>
                </a:tc>
                <a:tc>
                  <a:txBody>
                    <a:bodyPr/>
                    <a:lstStyle/>
                    <a:p>
                      <a:r>
                        <a:rPr lang="en-US" dirty="0" smtClean="0"/>
                        <a:t>6</a:t>
                      </a:r>
                      <a:endParaRPr lang="en-US" dirty="0"/>
                    </a:p>
                  </a:txBody>
                  <a:tcPr/>
                </a:tc>
                <a:tc>
                  <a:txBody>
                    <a:bodyPr/>
                    <a:lstStyle/>
                    <a:p>
                      <a:r>
                        <a:rPr lang="en-US" dirty="0" smtClean="0"/>
                        <a:t>50-60</a:t>
                      </a:r>
                      <a:endParaRPr lang="en-US" dirty="0"/>
                    </a:p>
                  </a:txBody>
                  <a:tcPr/>
                </a:tc>
                <a:tc>
                  <a:txBody>
                    <a:bodyPr/>
                    <a:lstStyle/>
                    <a:p>
                      <a:r>
                        <a:rPr lang="en-US" dirty="0" smtClean="0"/>
                        <a:t>6,300-9,500</a:t>
                      </a:r>
                      <a:endParaRPr lang="en-US" dirty="0"/>
                    </a:p>
                  </a:txBody>
                  <a:tcPr/>
                </a:tc>
                <a:extLst>
                  <a:ext uri="{0D108BD9-81ED-4DB2-BD59-A6C34878D82A}">
                    <a16:rowId xmlns:a16="http://schemas.microsoft.com/office/drawing/2014/main" val="10007"/>
                  </a:ext>
                </a:extLst>
              </a:tr>
              <a:tr h="370840">
                <a:tc>
                  <a:txBody>
                    <a:bodyPr/>
                    <a:lstStyle/>
                    <a:p>
                      <a:r>
                        <a:rPr lang="en-US" dirty="0" err="1" smtClean="0"/>
                        <a:t>Mtn</a:t>
                      </a:r>
                      <a:r>
                        <a:rPr lang="en-US" dirty="0" smtClean="0"/>
                        <a:t> SB</a:t>
                      </a:r>
                      <a:endParaRPr lang="en-US" dirty="0"/>
                    </a:p>
                  </a:txBody>
                  <a:tcPr/>
                </a:tc>
                <a:tc>
                  <a:txBody>
                    <a:bodyPr/>
                    <a:lstStyle/>
                    <a:p>
                      <a:r>
                        <a:rPr lang="en-US" dirty="0" smtClean="0"/>
                        <a:t>10</a:t>
                      </a:r>
                      <a:endParaRPr lang="en-US" dirty="0"/>
                    </a:p>
                  </a:txBody>
                  <a:tcPr/>
                </a:tc>
                <a:tc>
                  <a:txBody>
                    <a:bodyPr/>
                    <a:lstStyle/>
                    <a:p>
                      <a:r>
                        <a:rPr lang="en-US" dirty="0" smtClean="0"/>
                        <a:t>50-120</a:t>
                      </a:r>
                      <a:endParaRPr lang="en-US" dirty="0"/>
                    </a:p>
                  </a:txBody>
                  <a:tcPr/>
                </a:tc>
                <a:tc>
                  <a:txBody>
                    <a:bodyPr/>
                    <a:lstStyle/>
                    <a:p>
                      <a:r>
                        <a:rPr lang="en-US" dirty="0" smtClean="0"/>
                        <a:t>6,400-9,500</a:t>
                      </a:r>
                      <a:endParaRPr lang="en-US" dirty="0"/>
                    </a:p>
                  </a:txBody>
                  <a:tcPr/>
                </a:tc>
                <a:extLst>
                  <a:ext uri="{0D108BD9-81ED-4DB2-BD59-A6C34878D82A}">
                    <a16:rowId xmlns:a16="http://schemas.microsoft.com/office/drawing/2014/main" val="1000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01883512"/>
              </p:ext>
            </p:extLst>
          </p:nvPr>
        </p:nvGraphicFramePr>
        <p:xfrm>
          <a:off x="4403326" y="1473693"/>
          <a:ext cx="4492100" cy="4285405"/>
        </p:xfrm>
        <a:graphic>
          <a:graphicData uri="http://schemas.openxmlformats.org/drawingml/2006/table">
            <a:tbl>
              <a:tblPr firstRow="1" bandRow="1">
                <a:tableStyleId>{5C22544A-7EE6-4342-B048-85BDC9FD1C3A}</a:tableStyleId>
              </a:tblPr>
              <a:tblGrid>
                <a:gridCol w="1535836">
                  <a:extLst>
                    <a:ext uri="{9D8B030D-6E8A-4147-A177-3AD203B41FA5}">
                      <a16:colId xmlns:a16="http://schemas.microsoft.com/office/drawing/2014/main" val="20000"/>
                    </a:ext>
                  </a:extLst>
                </a:gridCol>
                <a:gridCol w="639192">
                  <a:extLst>
                    <a:ext uri="{9D8B030D-6E8A-4147-A177-3AD203B41FA5}">
                      <a16:colId xmlns:a16="http://schemas.microsoft.com/office/drawing/2014/main" val="20001"/>
                    </a:ext>
                  </a:extLst>
                </a:gridCol>
                <a:gridCol w="870012">
                  <a:extLst>
                    <a:ext uri="{9D8B030D-6E8A-4147-A177-3AD203B41FA5}">
                      <a16:colId xmlns:a16="http://schemas.microsoft.com/office/drawing/2014/main" val="20002"/>
                    </a:ext>
                  </a:extLst>
                </a:gridCol>
                <a:gridCol w="1447060">
                  <a:extLst>
                    <a:ext uri="{9D8B030D-6E8A-4147-A177-3AD203B41FA5}">
                      <a16:colId xmlns:a16="http://schemas.microsoft.com/office/drawing/2014/main" val="20003"/>
                    </a:ext>
                  </a:extLst>
                </a:gridCol>
              </a:tblGrid>
              <a:tr h="685381">
                <a:tc>
                  <a:txBody>
                    <a:bodyPr/>
                    <a:lstStyle/>
                    <a:p>
                      <a:r>
                        <a:rPr lang="en-US" baseline="0" dirty="0" err="1" smtClean="0">
                          <a:solidFill>
                            <a:schemeClr val="tx1"/>
                          </a:solidFill>
                        </a:rPr>
                        <a:t>Malhuer</a:t>
                      </a:r>
                      <a:r>
                        <a:rPr lang="en-US" baseline="0" dirty="0" smtClean="0">
                          <a:solidFill>
                            <a:schemeClr val="tx1"/>
                          </a:solidFill>
                        </a:rPr>
                        <a:t> High Plateau MLRA</a:t>
                      </a:r>
                      <a:endParaRPr lang="en-US" dirty="0">
                        <a:solidFill>
                          <a:schemeClr val="tx1"/>
                        </a:solidFill>
                      </a:endParaRPr>
                    </a:p>
                  </a:txBody>
                  <a:tcPr/>
                </a:tc>
                <a:tc>
                  <a:txBody>
                    <a:bodyPr/>
                    <a:lstStyle/>
                    <a:p>
                      <a:endParaRPr lang="en-US" dirty="0" smtClean="0">
                        <a:solidFill>
                          <a:schemeClr val="tx1"/>
                        </a:solidFill>
                      </a:endParaRPr>
                    </a:p>
                    <a:p>
                      <a:r>
                        <a:rPr lang="en-US" dirty="0" smtClean="0">
                          <a:solidFill>
                            <a:schemeClr val="tx1"/>
                          </a:solidFill>
                        </a:rPr>
                        <a:t>Sites</a:t>
                      </a:r>
                      <a:endParaRPr lang="en-US" dirty="0">
                        <a:solidFill>
                          <a:schemeClr val="tx1"/>
                        </a:solidFill>
                      </a:endParaRPr>
                    </a:p>
                  </a:txBody>
                  <a:tcPr/>
                </a:tc>
                <a:tc>
                  <a:txBody>
                    <a:bodyPr/>
                    <a:lstStyle/>
                    <a:p>
                      <a:r>
                        <a:rPr lang="en-US" dirty="0" smtClean="0">
                          <a:solidFill>
                            <a:schemeClr val="tx1"/>
                          </a:solidFill>
                        </a:rPr>
                        <a:t>Forb</a:t>
                      </a:r>
                      <a:r>
                        <a:rPr lang="en-US" baseline="0" dirty="0" smtClean="0">
                          <a:solidFill>
                            <a:schemeClr val="tx1"/>
                          </a:solidFill>
                        </a:rPr>
                        <a:t> </a:t>
                      </a:r>
                    </a:p>
                    <a:p>
                      <a:r>
                        <a:rPr lang="en-US" baseline="0" dirty="0" smtClean="0">
                          <a:solidFill>
                            <a:schemeClr val="tx1"/>
                          </a:solidFill>
                        </a:rPr>
                        <a:t>Prod</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Elevation Range</a:t>
                      </a:r>
                    </a:p>
                  </a:txBody>
                  <a:tcPr/>
                </a:tc>
                <a:extLst>
                  <a:ext uri="{0D108BD9-81ED-4DB2-BD59-A6C34878D82A}">
                    <a16:rowId xmlns:a16="http://schemas.microsoft.com/office/drawing/2014/main" val="10000"/>
                  </a:ext>
                </a:extLst>
              </a:tr>
              <a:tr h="397086">
                <a:tc>
                  <a:txBody>
                    <a:bodyPr/>
                    <a:lstStyle/>
                    <a:p>
                      <a:r>
                        <a:rPr lang="en-US" dirty="0" err="1" smtClean="0"/>
                        <a:t>Wy</a:t>
                      </a:r>
                      <a:r>
                        <a:rPr lang="en-US" baseline="0" dirty="0" smtClean="0"/>
                        <a:t> SB</a:t>
                      </a:r>
                      <a:r>
                        <a:rPr lang="en-US" baseline="30000" dirty="0" smtClean="0"/>
                        <a:t>1</a:t>
                      </a:r>
                      <a:endParaRPr lang="en-US" baseline="30000" dirty="0"/>
                    </a:p>
                  </a:txBody>
                  <a:tcPr/>
                </a:tc>
                <a:tc>
                  <a:txBody>
                    <a:bodyPr/>
                    <a:lstStyle/>
                    <a:p>
                      <a:r>
                        <a:rPr lang="en-US" dirty="0" smtClean="0"/>
                        <a:t>20</a:t>
                      </a:r>
                      <a:endParaRPr lang="en-US" dirty="0"/>
                    </a:p>
                  </a:txBody>
                  <a:tcPr/>
                </a:tc>
                <a:tc>
                  <a:txBody>
                    <a:bodyPr/>
                    <a:lstStyle/>
                    <a:p>
                      <a:r>
                        <a:rPr lang="en-US" dirty="0" smtClean="0"/>
                        <a:t>30-110</a:t>
                      </a:r>
                      <a:endParaRPr lang="en-US" dirty="0"/>
                    </a:p>
                  </a:txBody>
                  <a:tcPr/>
                </a:tc>
                <a:tc>
                  <a:txBody>
                    <a:bodyPr/>
                    <a:lstStyle/>
                    <a:p>
                      <a:r>
                        <a:rPr lang="en-US" dirty="0" smtClean="0"/>
                        <a:t>4,500-6,700</a:t>
                      </a:r>
                      <a:endParaRPr lang="en-US" dirty="0"/>
                    </a:p>
                  </a:txBody>
                  <a:tcPr/>
                </a:tc>
                <a:extLst>
                  <a:ext uri="{0D108BD9-81ED-4DB2-BD59-A6C34878D82A}">
                    <a16:rowId xmlns:a16="http://schemas.microsoft.com/office/drawing/2014/main" val="10001"/>
                  </a:ext>
                </a:extLst>
              </a:tr>
              <a:tr h="397086">
                <a:tc>
                  <a:txBody>
                    <a:bodyPr/>
                    <a:lstStyle/>
                    <a:p>
                      <a:r>
                        <a:rPr lang="en-US" dirty="0" smtClean="0"/>
                        <a:t>Low SB</a:t>
                      </a:r>
                      <a:endParaRPr lang="en-US" dirty="0"/>
                    </a:p>
                  </a:txBody>
                  <a:tcPr/>
                </a:tc>
                <a:tc>
                  <a:txBody>
                    <a:bodyPr/>
                    <a:lstStyle/>
                    <a:p>
                      <a:r>
                        <a:rPr lang="en-US" dirty="0" smtClean="0"/>
                        <a:t>10</a:t>
                      </a:r>
                      <a:endParaRPr lang="en-US" dirty="0"/>
                    </a:p>
                  </a:txBody>
                  <a:tcPr/>
                </a:tc>
                <a:tc>
                  <a:txBody>
                    <a:bodyPr/>
                    <a:lstStyle/>
                    <a:p>
                      <a:r>
                        <a:rPr lang="en-US" dirty="0" smtClean="0"/>
                        <a:t>70-100</a:t>
                      </a:r>
                      <a:endParaRPr lang="en-US" dirty="0"/>
                    </a:p>
                  </a:txBody>
                  <a:tcPr/>
                </a:tc>
                <a:tc>
                  <a:txBody>
                    <a:bodyPr/>
                    <a:lstStyle/>
                    <a:p>
                      <a:r>
                        <a:rPr lang="en-US" dirty="0" smtClean="0"/>
                        <a:t>5,500-9,000+</a:t>
                      </a:r>
                      <a:endParaRPr lang="en-US" dirty="0"/>
                    </a:p>
                  </a:txBody>
                  <a:tcPr/>
                </a:tc>
                <a:extLst>
                  <a:ext uri="{0D108BD9-81ED-4DB2-BD59-A6C34878D82A}">
                    <a16:rowId xmlns:a16="http://schemas.microsoft.com/office/drawing/2014/main" val="10002"/>
                  </a:ext>
                </a:extLst>
              </a:tr>
              <a:tr h="397086">
                <a:tc>
                  <a:txBody>
                    <a:bodyPr/>
                    <a:lstStyle/>
                    <a:p>
                      <a:r>
                        <a:rPr lang="en-US" dirty="0" err="1" smtClean="0"/>
                        <a:t>Mtn</a:t>
                      </a:r>
                      <a:r>
                        <a:rPr lang="en-US" dirty="0" smtClean="0"/>
                        <a:t> SB</a:t>
                      </a:r>
                      <a:endParaRPr lang="en-US" dirty="0"/>
                    </a:p>
                  </a:txBody>
                  <a:tcPr/>
                </a:tc>
                <a:tc>
                  <a:txBody>
                    <a:bodyPr/>
                    <a:lstStyle/>
                    <a:p>
                      <a:r>
                        <a:rPr lang="en-US" dirty="0" smtClean="0"/>
                        <a:t>17</a:t>
                      </a:r>
                      <a:endParaRPr lang="en-US" dirty="0"/>
                    </a:p>
                  </a:txBody>
                  <a:tcPr/>
                </a:tc>
                <a:tc>
                  <a:txBody>
                    <a:bodyPr/>
                    <a:lstStyle/>
                    <a:p>
                      <a:r>
                        <a:rPr lang="en-US" dirty="0" smtClean="0"/>
                        <a:t>100-340</a:t>
                      </a:r>
                      <a:endParaRPr lang="en-US" dirty="0"/>
                    </a:p>
                  </a:txBody>
                  <a:tcPr/>
                </a:tc>
                <a:tc>
                  <a:txBody>
                    <a:bodyPr/>
                    <a:lstStyle/>
                    <a:p>
                      <a:r>
                        <a:rPr lang="en-US" dirty="0" smtClean="0"/>
                        <a:t>5,500-8,500</a:t>
                      </a:r>
                      <a:endParaRPr lang="en-US" dirty="0"/>
                    </a:p>
                  </a:txBody>
                  <a:tcPr/>
                </a:tc>
                <a:extLst>
                  <a:ext uri="{0D108BD9-81ED-4DB2-BD59-A6C34878D82A}">
                    <a16:rowId xmlns:a16="http://schemas.microsoft.com/office/drawing/2014/main" val="10003"/>
                  </a:ext>
                </a:extLst>
              </a:tr>
              <a:tr h="25199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621792">
                <a:tc>
                  <a:txBody>
                    <a:bodyPr/>
                    <a:lstStyle/>
                    <a:p>
                      <a:r>
                        <a:rPr lang="en-US" dirty="0" smtClean="0"/>
                        <a:t>Owyhee High Plateau MLRA</a:t>
                      </a:r>
                      <a:endParaRPr lang="en-US" dirty="0"/>
                    </a:p>
                  </a:txBody>
                  <a:tcPr>
                    <a:solidFill>
                      <a:schemeClr val="accent1"/>
                    </a:solidFill>
                  </a:tcPr>
                </a:tc>
                <a:tc>
                  <a:txBody>
                    <a:bodyPr/>
                    <a:lstStyle/>
                    <a:p>
                      <a:endParaRPr lang="en-US" dirty="0" smtClean="0"/>
                    </a:p>
                    <a:p>
                      <a:r>
                        <a:rPr lang="en-US" dirty="0" smtClean="0"/>
                        <a:t>Sites</a:t>
                      </a:r>
                      <a:endParaRPr lang="en-US" dirty="0"/>
                    </a:p>
                  </a:txBody>
                  <a:tcPr>
                    <a:solidFill>
                      <a:schemeClr val="accent1"/>
                    </a:solidFill>
                  </a:tcPr>
                </a:tc>
                <a:tc>
                  <a:txBody>
                    <a:bodyPr/>
                    <a:lstStyle/>
                    <a:p>
                      <a:r>
                        <a:rPr lang="en-US" dirty="0" smtClean="0"/>
                        <a:t>Forb</a:t>
                      </a:r>
                      <a:r>
                        <a:rPr lang="en-US" baseline="0" dirty="0" smtClean="0"/>
                        <a:t> </a:t>
                      </a:r>
                    </a:p>
                    <a:p>
                      <a:r>
                        <a:rPr lang="en-US" baseline="0" dirty="0" smtClean="0"/>
                        <a:t>Prod</a:t>
                      </a:r>
                      <a:endParaRPr lang="en-US" dirty="0"/>
                    </a:p>
                  </a:txBody>
                  <a:tcPr>
                    <a:solidFill>
                      <a:schemeClr val="accent1"/>
                    </a:solidFill>
                  </a:tcPr>
                </a:tc>
                <a:tc>
                  <a:txBody>
                    <a:bodyPr/>
                    <a:lstStyle/>
                    <a:p>
                      <a:r>
                        <a:rPr lang="en-US" dirty="0" smtClean="0"/>
                        <a:t>Elevation Range</a:t>
                      </a:r>
                      <a:endParaRPr lang="en-US" dirty="0"/>
                    </a:p>
                  </a:txBody>
                  <a:tcPr>
                    <a:solidFill>
                      <a:schemeClr val="accent1"/>
                    </a:solidFill>
                  </a:tcPr>
                </a:tc>
                <a:extLst>
                  <a:ext uri="{0D108BD9-81ED-4DB2-BD59-A6C34878D82A}">
                    <a16:rowId xmlns:a16="http://schemas.microsoft.com/office/drawing/2014/main" val="10005"/>
                  </a:ext>
                </a:extLst>
              </a:tr>
              <a:tr h="397086">
                <a:tc>
                  <a:txBody>
                    <a:bodyPr/>
                    <a:lstStyle/>
                    <a:p>
                      <a:r>
                        <a:rPr lang="en-US" dirty="0" err="1" smtClean="0"/>
                        <a:t>Wy</a:t>
                      </a:r>
                      <a:r>
                        <a:rPr lang="en-US" baseline="0" dirty="0" smtClean="0"/>
                        <a:t> SB</a:t>
                      </a:r>
                      <a:endParaRPr lang="en-US" dirty="0"/>
                    </a:p>
                  </a:txBody>
                  <a:tcPr/>
                </a:tc>
                <a:tc>
                  <a:txBody>
                    <a:bodyPr/>
                    <a:lstStyle/>
                    <a:p>
                      <a:r>
                        <a:rPr lang="en-US" dirty="0" smtClean="0"/>
                        <a:t>9</a:t>
                      </a:r>
                      <a:endParaRPr lang="en-US" dirty="0"/>
                    </a:p>
                  </a:txBody>
                  <a:tcPr/>
                </a:tc>
                <a:tc>
                  <a:txBody>
                    <a:bodyPr/>
                    <a:lstStyle/>
                    <a:p>
                      <a:r>
                        <a:rPr lang="en-US" dirty="0" smtClean="0"/>
                        <a:t>30-80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5,200-6,500</a:t>
                      </a:r>
                    </a:p>
                  </a:txBody>
                  <a:tcPr/>
                </a:tc>
                <a:extLst>
                  <a:ext uri="{0D108BD9-81ED-4DB2-BD59-A6C34878D82A}">
                    <a16:rowId xmlns:a16="http://schemas.microsoft.com/office/drawing/2014/main" val="10006"/>
                  </a:ext>
                </a:extLst>
              </a:tr>
              <a:tr h="397086">
                <a:tc>
                  <a:txBody>
                    <a:bodyPr/>
                    <a:lstStyle/>
                    <a:p>
                      <a:r>
                        <a:rPr lang="en-US" dirty="0" smtClean="0"/>
                        <a:t>Low SB</a:t>
                      </a:r>
                      <a:endParaRPr lang="en-US" dirty="0"/>
                    </a:p>
                  </a:txBody>
                  <a:tcPr/>
                </a:tc>
                <a:tc>
                  <a:txBody>
                    <a:bodyPr/>
                    <a:lstStyle/>
                    <a:p>
                      <a:r>
                        <a:rPr lang="en-US" dirty="0" smtClean="0"/>
                        <a:t>6</a:t>
                      </a:r>
                      <a:endParaRPr lang="en-US" dirty="0"/>
                    </a:p>
                  </a:txBody>
                  <a:tcPr/>
                </a:tc>
                <a:tc>
                  <a:txBody>
                    <a:bodyPr/>
                    <a:lstStyle/>
                    <a:p>
                      <a:r>
                        <a:rPr lang="en-US" dirty="0" smtClean="0"/>
                        <a:t>40-105</a:t>
                      </a:r>
                      <a:endParaRPr lang="en-US" dirty="0"/>
                    </a:p>
                  </a:txBody>
                  <a:tcPr/>
                </a:tc>
                <a:tc>
                  <a:txBody>
                    <a:bodyPr/>
                    <a:lstStyle/>
                    <a:p>
                      <a:r>
                        <a:rPr lang="en-US" dirty="0" smtClean="0"/>
                        <a:t>5,500-8,000+</a:t>
                      </a:r>
                      <a:endParaRPr lang="en-US" dirty="0"/>
                    </a:p>
                  </a:txBody>
                  <a:tcPr/>
                </a:tc>
                <a:extLst>
                  <a:ext uri="{0D108BD9-81ED-4DB2-BD59-A6C34878D82A}">
                    <a16:rowId xmlns:a16="http://schemas.microsoft.com/office/drawing/2014/main" val="10007"/>
                  </a:ext>
                </a:extLst>
              </a:tr>
              <a:tr h="306659">
                <a:tc>
                  <a:txBody>
                    <a:bodyPr/>
                    <a:lstStyle/>
                    <a:p>
                      <a:r>
                        <a:rPr lang="en-US" dirty="0" err="1" smtClean="0"/>
                        <a:t>Mtn</a:t>
                      </a:r>
                      <a:r>
                        <a:rPr lang="en-US" dirty="0" smtClean="0"/>
                        <a:t> SB</a:t>
                      </a:r>
                      <a:endParaRPr lang="en-US" dirty="0"/>
                    </a:p>
                  </a:txBody>
                  <a:tcPr/>
                </a:tc>
                <a:tc>
                  <a:txBody>
                    <a:bodyPr/>
                    <a:lstStyle/>
                    <a:p>
                      <a:r>
                        <a:rPr lang="en-US" dirty="0" smtClean="0"/>
                        <a:t>9</a:t>
                      </a:r>
                      <a:endParaRPr lang="en-US" dirty="0"/>
                    </a:p>
                  </a:txBody>
                  <a:tcPr/>
                </a:tc>
                <a:tc>
                  <a:txBody>
                    <a:bodyPr/>
                    <a:lstStyle/>
                    <a:p>
                      <a:r>
                        <a:rPr lang="en-US" dirty="0" smtClean="0"/>
                        <a:t>70-150</a:t>
                      </a:r>
                      <a:endParaRPr lang="en-US" dirty="0"/>
                    </a:p>
                  </a:txBody>
                  <a:tcPr/>
                </a:tc>
                <a:tc>
                  <a:txBody>
                    <a:bodyPr/>
                    <a:lstStyle/>
                    <a:p>
                      <a:r>
                        <a:rPr lang="en-US" dirty="0" smtClean="0"/>
                        <a:t>5,500-9,000+</a:t>
                      </a:r>
                      <a:endParaRPr lang="en-US" dirty="0"/>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07078" y="5850384"/>
            <a:ext cx="4916989" cy="369332"/>
          </a:xfrm>
          <a:prstGeom prst="rect">
            <a:avLst/>
          </a:prstGeom>
          <a:noFill/>
        </p:spPr>
        <p:txBody>
          <a:bodyPr wrap="square" rtlCol="0">
            <a:spAutoFit/>
          </a:bodyPr>
          <a:lstStyle/>
          <a:p>
            <a:r>
              <a:rPr lang="en-US" dirty="0" smtClean="0"/>
              <a:t>1 Includes sites with mixes of Mountain SB</a:t>
            </a:r>
            <a:endParaRPr lang="en-US" dirty="0"/>
          </a:p>
        </p:txBody>
      </p:sp>
    </p:spTree>
    <p:extLst>
      <p:ext uri="{BB962C8B-B14F-4D97-AF65-F5344CB8AC3E}">
        <p14:creationId xmlns:p14="http://schemas.microsoft.com/office/powerpoint/2010/main" val="455803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60" y="10"/>
            <a:ext cx="9046345" cy="2151529"/>
          </a:xfrm>
        </p:spPr>
        <p:txBody>
          <a:bodyPr>
            <a:normAutofit/>
          </a:bodyPr>
          <a:lstStyle/>
          <a:p>
            <a:pPr algn="ctr"/>
            <a:r>
              <a:rPr lang="en-US" sz="4000" b="1" dirty="0" smtClean="0">
                <a:latin typeface="Arial" panose="020B0604020202020204" pitchFamily="34" charset="0"/>
                <a:cs typeface="Arial" panose="020B0604020202020204" pitchFamily="34" charset="0"/>
              </a:rPr>
              <a:t>Once Sagebrush Is Present, Many Studies Have Clearly Identified the Importance of Forbs</a:t>
            </a:r>
            <a:endParaRPr lang="en-US" sz="40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97660" y="18838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Rectangle 4"/>
          <p:cNvSpPr>
            <a:spLocks noChangeArrowheads="1"/>
          </p:cNvSpPr>
          <p:nvPr/>
        </p:nvSpPr>
        <p:spPr bwMode="auto">
          <a:xfrm>
            <a:off x="4968424" y="86685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7"/>
          <p:cNvSpPr>
            <a:spLocks noChangeArrowheads="1"/>
          </p:cNvSpPr>
          <p:nvPr/>
        </p:nvSpPr>
        <p:spPr bwMode="auto">
          <a:xfrm>
            <a:off x="4669660" y="1544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12"/>
          <p:cNvSpPr>
            <a:spLocks noChangeArrowheads="1"/>
          </p:cNvSpPr>
          <p:nvPr/>
        </p:nvSpPr>
        <p:spPr bwMode="auto">
          <a:xfrm>
            <a:off x="4669660" y="4108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p:cNvSpPr/>
          <p:nvPr/>
        </p:nvSpPr>
        <p:spPr>
          <a:xfrm>
            <a:off x="188260" y="2356414"/>
            <a:ext cx="8795852" cy="4216539"/>
          </a:xfrm>
          <a:prstGeom prst="rect">
            <a:avLst/>
          </a:prstGeom>
        </p:spPr>
        <p:txBody>
          <a:bodyPr wrap="square">
            <a:spAutoFit/>
          </a:bodyPr>
          <a:lstStyle/>
          <a:p>
            <a:pPr marL="342900" indent="-342900">
              <a:spcBef>
                <a:spcPts val="600"/>
              </a:spcBef>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Important for habitat selection, nest selection, nest survival, and chick survival </a:t>
            </a:r>
          </a:p>
          <a:p>
            <a:pPr marL="342900" indent="-342900">
              <a:spcBef>
                <a:spcPts val="600"/>
              </a:spcBef>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Factors </a:t>
            </a:r>
            <a:r>
              <a:rPr lang="en-US" sz="2400" dirty="0">
                <a:latin typeface="Arial" panose="020B0604020202020204" pitchFamily="34" charset="0"/>
                <a:cs typeface="Arial" panose="020B0604020202020204" pitchFamily="34" charset="0"/>
              </a:rPr>
              <a:t>that limit or promote forb </a:t>
            </a:r>
            <a:r>
              <a:rPr lang="en-US" sz="2400" dirty="0" smtClean="0">
                <a:latin typeface="Arial" panose="020B0604020202020204" pitchFamily="34" charset="0"/>
                <a:cs typeface="Arial" panose="020B0604020202020204" pitchFamily="34" charset="0"/>
              </a:rPr>
              <a:t>distribution, availability and abundance at critical life stages of SG are important</a:t>
            </a:r>
          </a:p>
          <a:p>
            <a:pPr marL="342900" indent="-342900">
              <a:spcBef>
                <a:spcPts val="600"/>
              </a:spcBef>
              <a:buFont typeface="Wingdings" panose="05000000000000000000" pitchFamily="2" charset="2"/>
              <a:buChar char="Ø"/>
            </a:pPr>
            <a:r>
              <a:rPr lang="en-US" sz="2400" u="sng" dirty="0" smtClean="0">
                <a:latin typeface="Arial" panose="020B0604020202020204" pitchFamily="34" charset="0"/>
                <a:cs typeface="Arial" panose="020B0604020202020204" pitchFamily="34" charset="0"/>
              </a:rPr>
              <a:t>Availability</a:t>
            </a:r>
            <a:r>
              <a:rPr lang="en-US" sz="2400" dirty="0" smtClean="0">
                <a:latin typeface="Arial" panose="020B0604020202020204" pitchFamily="34" charset="0"/>
                <a:cs typeface="Arial" panose="020B0604020202020204" pitchFamily="34" charset="0"/>
              </a:rPr>
              <a:t> and </a:t>
            </a:r>
            <a:r>
              <a:rPr lang="en-US" sz="2400" u="sng" dirty="0" smtClean="0">
                <a:latin typeface="Arial" panose="020B0604020202020204" pitchFamily="34" charset="0"/>
                <a:cs typeface="Arial" panose="020B0604020202020204" pitchFamily="34" charset="0"/>
              </a:rPr>
              <a:t>abundance</a:t>
            </a:r>
            <a:r>
              <a:rPr lang="en-US" sz="2400" dirty="0" smtClean="0">
                <a:latin typeface="Arial" panose="020B0604020202020204" pitchFamily="34" charset="0"/>
                <a:cs typeface="Arial" panose="020B0604020202020204" pitchFamily="34" charset="0"/>
              </a:rPr>
              <a:t> of forbs result from interactions among topography, geomorphology, snow accumulation and snowmelt patterns, and ecological sites/soils</a:t>
            </a:r>
          </a:p>
          <a:p>
            <a:pPr marL="627063" indent="-287338">
              <a:spcBef>
                <a:spcPts val="600"/>
              </a:spcBef>
              <a:buFont typeface="Wingdings" panose="05000000000000000000" pitchFamily="2" charset="2"/>
              <a:buChar char="ü"/>
            </a:pPr>
            <a:r>
              <a:rPr lang="en-US" sz="2000" dirty="0" smtClean="0"/>
              <a:t>Not everyplace has good potential for forbs from nest initiation to mid to late summer</a:t>
            </a:r>
          </a:p>
          <a:p>
            <a:pPr marL="627063" indent="-287338">
              <a:spcBef>
                <a:spcPts val="600"/>
              </a:spcBef>
              <a:buFont typeface="Wingdings" panose="05000000000000000000" pitchFamily="2" charset="2"/>
              <a:buChar char="ü"/>
            </a:pPr>
            <a:r>
              <a:rPr lang="en-US" sz="2000" dirty="0" smtClean="0"/>
              <a:t>Shorter distance SG must move to easily obtain forbs from nest initiation to late summer the better off for the population</a:t>
            </a:r>
            <a:endParaRPr lang="en-US" sz="2000" dirty="0"/>
          </a:p>
        </p:txBody>
      </p:sp>
    </p:spTree>
    <p:extLst>
      <p:ext uri="{BB962C8B-B14F-4D97-AF65-F5344CB8AC3E}">
        <p14:creationId xmlns:p14="http://schemas.microsoft.com/office/powerpoint/2010/main" val="924932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372" y="26080"/>
            <a:ext cx="7886700" cy="970514"/>
          </a:xfrm>
        </p:spPr>
        <p:txBody>
          <a:bodyPr/>
          <a:lstStyle/>
          <a:p>
            <a:pPr algn="ctr"/>
            <a:r>
              <a:rPr lang="en-US" b="1" dirty="0" smtClean="0">
                <a:latin typeface="Arial" panose="020B0604020202020204" pitchFamily="34" charset="0"/>
                <a:cs typeface="Arial" panose="020B0604020202020204" pitchFamily="34" charset="0"/>
              </a:rPr>
              <a:t>Forbs</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45879" y="1119610"/>
            <a:ext cx="8907695" cy="5170646"/>
          </a:xfrm>
          <a:prstGeom prst="rect">
            <a:avLst/>
          </a:prstGeom>
          <a:noFill/>
        </p:spPr>
        <p:txBody>
          <a:bodyPr wrap="square" rtlCol="0">
            <a:spAutoFit/>
          </a:bodyPr>
          <a:lstStyle/>
          <a:p>
            <a:pPr marL="342900" indent="-342900">
              <a:spcAft>
                <a:spcPts val="40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Maintaining/restoring PH meadows a priority</a:t>
            </a: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Green high nutrient forage longer into summer</a:t>
            </a: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Literally can’t have too many, but topographic location and relationship to perches for raptors can help prioritize</a:t>
            </a: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Large perimeter to area is usually better – more likely for entire meadow to be near hiding cover</a:t>
            </a:r>
            <a:endParaRPr lang="en-US" sz="2000" dirty="0">
              <a:latin typeface="Arial" panose="020B0604020202020204" pitchFamily="34" charset="0"/>
              <a:cs typeface="Arial" panose="020B0604020202020204" pitchFamily="34" charset="0"/>
            </a:endParaRPr>
          </a:p>
          <a:p>
            <a:pPr marL="342900" indent="-342900">
              <a:spcAft>
                <a:spcPts val="4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The locations on a landscape for where forbs are abundant  often changes from nest initiation to late brood rearing </a:t>
            </a:r>
            <a:endParaRPr lang="en-US" sz="2400" dirty="0" smtClean="0">
              <a:latin typeface="Arial" panose="020B0604020202020204" pitchFamily="34" charset="0"/>
              <a:cs typeface="Arial" panose="020B0604020202020204" pitchFamily="34" charset="0"/>
            </a:endParaRP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greater the distance the lower quality the habitat</a:t>
            </a:r>
          </a:p>
          <a:p>
            <a:pPr marL="342900" indent="-342900">
              <a:spcAft>
                <a:spcPts val="4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Need to understand the intrinsic ability to produce forbs </a:t>
            </a:r>
            <a:r>
              <a:rPr lang="en-US" sz="2400" dirty="0" smtClean="0">
                <a:latin typeface="Arial" panose="020B0604020202020204" pitchFamily="34" charset="0"/>
                <a:cs typeface="Arial" panose="020B0604020202020204" pitchFamily="34" charset="0"/>
              </a:rPr>
              <a:t>across the landscape</a:t>
            </a:r>
            <a:endParaRPr lang="en-US" sz="2400" dirty="0">
              <a:latin typeface="Arial" panose="020B0604020202020204" pitchFamily="34" charset="0"/>
              <a:cs typeface="Arial" panose="020B0604020202020204" pitchFamily="34" charset="0"/>
            </a:endParaRP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When breeding SG </a:t>
            </a:r>
            <a:r>
              <a:rPr lang="en-US" sz="2000" dirty="0">
                <a:latin typeface="Arial" panose="020B0604020202020204" pitchFamily="34" charset="0"/>
                <a:cs typeface="Arial" panose="020B0604020202020204" pitchFamily="34" charset="0"/>
              </a:rPr>
              <a:t>require large amounts of </a:t>
            </a:r>
            <a:r>
              <a:rPr lang="en-US" sz="2000" dirty="0" smtClean="0">
                <a:latin typeface="Arial" panose="020B0604020202020204" pitchFamily="34" charset="0"/>
                <a:cs typeface="Arial" panose="020B0604020202020204" pitchFamily="34" charset="0"/>
              </a:rPr>
              <a:t>them – below snowline</a:t>
            </a:r>
            <a:endParaRPr lang="en-US" sz="2000" dirty="0">
              <a:latin typeface="Arial" panose="020B0604020202020204" pitchFamily="34" charset="0"/>
              <a:cs typeface="Arial" panose="020B0604020202020204" pitchFamily="34" charset="0"/>
            </a:endParaRP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Where breeding and broods are </a:t>
            </a:r>
            <a:r>
              <a:rPr lang="en-US" sz="2000" dirty="0">
                <a:latin typeface="Arial" panose="020B0604020202020204" pitchFamily="34" charset="0"/>
                <a:cs typeface="Arial" panose="020B0604020202020204" pitchFamily="34" charset="0"/>
              </a:rPr>
              <a:t>likely to be abundant (&lt;20% slope), </a:t>
            </a:r>
          </a:p>
          <a:p>
            <a:pPr marL="800100" lvl="1" indent="-342900">
              <a:spcAft>
                <a:spcPts val="4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Areas with deep snow and steep slope should be lower priority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708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23" y="203202"/>
            <a:ext cx="8871268" cy="1487489"/>
          </a:xfrm>
        </p:spPr>
        <p:txBody>
          <a:bodyPr>
            <a:normAutofit fontScale="90000"/>
          </a:bodyPr>
          <a:lstStyle/>
          <a:p>
            <a:pPr algn="ctr"/>
            <a:r>
              <a:rPr lang="en-US" sz="4000" b="1" dirty="0">
                <a:solidFill>
                  <a:prstClr val="black"/>
                </a:solidFill>
                <a:latin typeface="Arial" panose="020B0604020202020204" pitchFamily="34" charset="0"/>
                <a:cs typeface="Arial" panose="020B0604020202020204" pitchFamily="34" charset="0"/>
              </a:rPr>
              <a:t>Ecological </a:t>
            </a:r>
            <a:r>
              <a:rPr lang="en-US" sz="4000" b="1" dirty="0" smtClean="0">
                <a:solidFill>
                  <a:prstClr val="black"/>
                </a:solidFill>
                <a:latin typeface="Arial" panose="020B0604020202020204" pitchFamily="34" charset="0"/>
                <a:cs typeface="Arial" panose="020B0604020202020204" pitchFamily="34" charset="0"/>
              </a:rPr>
              <a:t>Sites; Their Type and Spatial Arrangement; and the Type and Distribution of Riparian Areas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28" y="2532046"/>
            <a:ext cx="5048743" cy="3462731"/>
          </a:xfrm>
          <a:prstGeom prst="rect">
            <a:avLst/>
          </a:prstGeom>
          <a:solidFill>
            <a:schemeClr val="tx1"/>
          </a:solidFill>
          <a:ln w="38100">
            <a:solidFill>
              <a:schemeClr val="tx1"/>
            </a:solidFill>
          </a:ln>
        </p:spPr>
      </p:pic>
      <p:pic>
        <p:nvPicPr>
          <p:cNvPr id="4" name="Picture 3"/>
          <p:cNvPicPr>
            <a:picLocks noChangeAspect="1"/>
          </p:cNvPicPr>
          <p:nvPr/>
        </p:nvPicPr>
        <p:blipFill>
          <a:blip r:embed="rId4"/>
          <a:stretch>
            <a:fillRect/>
          </a:stretch>
        </p:blipFill>
        <p:spPr>
          <a:xfrm>
            <a:off x="5281030" y="1769781"/>
            <a:ext cx="3255902" cy="2233939"/>
          </a:xfrm>
          <a:prstGeom prst="rect">
            <a:avLst/>
          </a:prstGeom>
          <a:ln w="38100">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81029" y="4133684"/>
            <a:ext cx="3802198" cy="2607776"/>
          </a:xfrm>
          <a:prstGeom prst="rect">
            <a:avLst/>
          </a:prstGeom>
          <a:ln w="38100">
            <a:solidFill>
              <a:schemeClr val="tx1"/>
            </a:solidFill>
          </a:ln>
        </p:spPr>
      </p:pic>
      <p:sp>
        <p:nvSpPr>
          <p:cNvPr id="6" name="TextBox 5"/>
          <p:cNvSpPr txBox="1"/>
          <p:nvPr/>
        </p:nvSpPr>
        <p:spPr>
          <a:xfrm>
            <a:off x="77528" y="6024295"/>
            <a:ext cx="2223889" cy="369332"/>
          </a:xfrm>
          <a:prstGeom prst="rect">
            <a:avLst/>
          </a:prstGeom>
          <a:noFill/>
        </p:spPr>
        <p:txBody>
          <a:bodyPr wrap="square" rtlCol="0">
            <a:spAutoFit/>
          </a:bodyPr>
          <a:lstStyle/>
          <a:p>
            <a:r>
              <a:rPr lang="en-US" dirty="0" smtClean="0"/>
              <a:t>Montana Mountains</a:t>
            </a:r>
            <a:endParaRPr lang="en-US" dirty="0"/>
          </a:p>
        </p:txBody>
      </p:sp>
      <p:sp>
        <p:nvSpPr>
          <p:cNvPr id="7" name="TextBox 6"/>
          <p:cNvSpPr txBox="1"/>
          <p:nvPr/>
        </p:nvSpPr>
        <p:spPr>
          <a:xfrm>
            <a:off x="3706636" y="6488668"/>
            <a:ext cx="1613042" cy="369332"/>
          </a:xfrm>
          <a:prstGeom prst="rect">
            <a:avLst/>
          </a:prstGeom>
          <a:noFill/>
        </p:spPr>
        <p:txBody>
          <a:bodyPr wrap="square" rtlCol="0">
            <a:spAutoFit/>
          </a:bodyPr>
          <a:lstStyle/>
          <a:p>
            <a:r>
              <a:rPr lang="en-US" dirty="0" err="1" smtClean="0"/>
              <a:t>Toiyabe</a:t>
            </a:r>
            <a:r>
              <a:rPr lang="en-US" dirty="0" smtClean="0"/>
              <a:t> Range</a:t>
            </a:r>
            <a:endParaRPr lang="en-US" dirty="0"/>
          </a:p>
        </p:txBody>
      </p:sp>
      <p:sp>
        <p:nvSpPr>
          <p:cNvPr id="8" name="TextBox 7"/>
          <p:cNvSpPr txBox="1"/>
          <p:nvPr/>
        </p:nvSpPr>
        <p:spPr>
          <a:xfrm rot="16200000">
            <a:off x="7862107" y="2630190"/>
            <a:ext cx="1880171" cy="369332"/>
          </a:xfrm>
          <a:prstGeom prst="rect">
            <a:avLst/>
          </a:prstGeom>
          <a:noFill/>
        </p:spPr>
        <p:txBody>
          <a:bodyPr wrap="square" rtlCol="0">
            <a:spAutoFit/>
          </a:bodyPr>
          <a:lstStyle/>
          <a:p>
            <a:r>
              <a:rPr lang="en-US" dirty="0" smtClean="0"/>
              <a:t>Humboldt Range</a:t>
            </a:r>
            <a:endParaRPr lang="en-US" dirty="0"/>
          </a:p>
        </p:txBody>
      </p:sp>
    </p:spTree>
    <p:extLst>
      <p:ext uri="{BB962C8B-B14F-4D97-AF65-F5344CB8AC3E}">
        <p14:creationId xmlns:p14="http://schemas.microsoft.com/office/powerpoint/2010/main" val="1893264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69" y="10"/>
            <a:ext cx="4796803" cy="1461247"/>
          </a:xfrm>
        </p:spPr>
        <p:txBody>
          <a:bodyPr>
            <a:normAutofit/>
          </a:bodyPr>
          <a:lstStyle/>
          <a:p>
            <a:r>
              <a:rPr lang="en-US" sz="3600" b="1" dirty="0" smtClean="0">
                <a:latin typeface="Arial" panose="020B0604020202020204" pitchFamily="34" charset="0"/>
                <a:cs typeface="Arial" panose="020B0604020202020204" pitchFamily="34" charset="0"/>
              </a:rPr>
              <a:t>What Has Been Lost at Low Elevation?</a:t>
            </a:r>
            <a:endParaRPr lang="en-US" sz="3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874" y="1396552"/>
            <a:ext cx="3727446" cy="2556507"/>
          </a:xfrm>
          <a:prstGeom prst="rect">
            <a:avLst/>
          </a:prstGeom>
          <a:ln w="38100">
            <a:solidFill>
              <a:schemeClr val="tx1"/>
            </a:solidFill>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580" y="4239689"/>
            <a:ext cx="3332523" cy="2285644"/>
          </a:xfrm>
          <a:prstGeom prst="rect">
            <a:avLst/>
          </a:prstGeom>
          <a:ln w="38100">
            <a:solidFill>
              <a:schemeClr val="tx1"/>
            </a:solidFill>
          </a:ln>
        </p:spPr>
      </p:pic>
      <p:sp>
        <p:nvSpPr>
          <p:cNvPr id="7" name="TextBox 6"/>
          <p:cNvSpPr txBox="1"/>
          <p:nvPr/>
        </p:nvSpPr>
        <p:spPr>
          <a:xfrm>
            <a:off x="3818966" y="5033309"/>
            <a:ext cx="5441577" cy="1384995"/>
          </a:xfrm>
          <a:prstGeom prst="rect">
            <a:avLst/>
          </a:prstGeom>
          <a:noFill/>
        </p:spPr>
        <p:txBody>
          <a:bodyPr wrap="square" rtlCol="0">
            <a:spAutoFit/>
          </a:bodyPr>
          <a:lstStyle/>
          <a:p>
            <a:r>
              <a:rPr lang="en-US" sz="2100" dirty="0" smtClean="0">
                <a:latin typeface="Arial" panose="020B0604020202020204" pitchFamily="34" charset="0"/>
                <a:cs typeface="Arial" panose="020B0604020202020204" pitchFamily="34" charset="0"/>
              </a:rPr>
              <a:t>Contiguous stands of sagebrush on alluvial fans does little for sage-grouse unless the meadows that were established during settlement also are re-established.</a:t>
            </a:r>
            <a:endParaRPr lang="en-US" sz="21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81551" y="182162"/>
            <a:ext cx="3195004" cy="2396253"/>
          </a:xfrm>
          <a:prstGeom prst="rect">
            <a:avLst/>
          </a:prstGeom>
          <a:ln w="38100">
            <a:solidFill>
              <a:schemeClr val="tx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23647" y="2755092"/>
            <a:ext cx="2909472" cy="2182104"/>
          </a:xfrm>
          <a:prstGeom prst="rect">
            <a:avLst/>
          </a:prstGeom>
          <a:solidFill>
            <a:schemeClr val="tx1"/>
          </a:solidFill>
          <a:ln w="38100">
            <a:solidFill>
              <a:schemeClr val="tx1"/>
            </a:solidFill>
          </a:ln>
        </p:spPr>
      </p:pic>
    </p:spTree>
    <p:extLst>
      <p:ext uri="{BB962C8B-B14F-4D97-AF65-F5344CB8AC3E}">
        <p14:creationId xmlns:p14="http://schemas.microsoft.com/office/powerpoint/2010/main" val="2154046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31" y="10"/>
            <a:ext cx="8800805" cy="1048871"/>
          </a:xfrm>
        </p:spPr>
        <p:txBody>
          <a:bodyPr/>
          <a:lstStyle/>
          <a:p>
            <a:pPr algn="ctr"/>
            <a:r>
              <a:rPr lang="en-US" b="1" dirty="0" smtClean="0">
                <a:latin typeface="Arial" panose="020B0604020202020204" pitchFamily="34" charset="0"/>
                <a:cs typeface="Arial" panose="020B0604020202020204" pitchFamily="34" charset="0"/>
              </a:rPr>
              <a:t>Prioritizing Riparian Areas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629" y="3424528"/>
            <a:ext cx="4663157" cy="3198273"/>
          </a:xfrm>
          <a:prstGeom prst="rect">
            <a:avLst/>
          </a:prstGeom>
          <a:ln w="3810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8343" y="959224"/>
            <a:ext cx="4097088" cy="2735272"/>
          </a:xfrm>
          <a:prstGeom prst="rect">
            <a:avLst/>
          </a:prstGeom>
          <a:ln w="38100">
            <a:solidFill>
              <a:schemeClr val="tx1"/>
            </a:solidFill>
          </a:ln>
        </p:spPr>
      </p:pic>
      <p:cxnSp>
        <p:nvCxnSpPr>
          <p:cNvPr id="7" name="Straight Arrow Connector 6"/>
          <p:cNvCxnSpPr/>
          <p:nvPr/>
        </p:nvCxnSpPr>
        <p:spPr>
          <a:xfrm flipH="1">
            <a:off x="2904567" y="2966291"/>
            <a:ext cx="2043778" cy="7282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87794" y="4642410"/>
            <a:ext cx="3819007"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Perennial herbaceous riparian area boxed in by steep canyon walls is better than nothing, but not the best option</a:t>
            </a:r>
            <a:endParaRPr lang="en-US" sz="2400"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3334871" y="5611916"/>
            <a:ext cx="1990164" cy="4930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195326" y="882970"/>
            <a:ext cx="4703717" cy="2308324"/>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Perennial herbaceous riparian areas adjacent to level benches with good forb/bunchgrass understory offer great potential for meeting breeding and brood rearing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730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98" y="1"/>
            <a:ext cx="9049607" cy="888321"/>
          </a:xfrm>
        </p:spPr>
        <p:txBody>
          <a:bodyPr>
            <a:noAutofit/>
          </a:bodyPr>
          <a:lstStyle/>
          <a:p>
            <a:pPr algn="ctr"/>
            <a:r>
              <a:rPr lang="en-US" sz="3600" b="1" dirty="0" smtClean="0">
                <a:latin typeface="Arial" panose="020B0604020202020204" pitchFamily="34" charset="0"/>
                <a:cs typeface="Arial" panose="020B0604020202020204" pitchFamily="34" charset="0"/>
              </a:rPr>
              <a:t>Prioritizing Areas in Basin and Range</a:t>
            </a:r>
            <a:endParaRPr lang="en-US" sz="3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537" y="3691283"/>
            <a:ext cx="4406661" cy="3022353"/>
          </a:xfrm>
          <a:prstGeom prst="rect">
            <a:avLst/>
          </a:prstGeom>
          <a:ln w="38100">
            <a:solidFill>
              <a:schemeClr val="tx1"/>
            </a:solidFill>
          </a:ln>
        </p:spPr>
      </p:pic>
      <p:sp>
        <p:nvSpPr>
          <p:cNvPr id="5" name="TextBox 4"/>
          <p:cNvSpPr txBox="1"/>
          <p:nvPr/>
        </p:nvSpPr>
        <p:spPr>
          <a:xfrm>
            <a:off x="4799056" y="2032777"/>
            <a:ext cx="4344944" cy="3785652"/>
          </a:xfrm>
          <a:prstGeom prst="rect">
            <a:avLst/>
          </a:prstGeom>
          <a:noFill/>
        </p:spPr>
        <p:txBody>
          <a:bodyPr wrap="square" rtlCol="0">
            <a:spAutoFit/>
          </a:bodyPr>
          <a:lstStyle/>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Does the area occur where snow is largely absent at nest initiation?</a:t>
            </a: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Is the slope of most of the areas less than 20%</a:t>
            </a: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Are herbaceous meadows adequately embedded in the landscape matrix</a:t>
            </a:r>
          </a:p>
          <a:p>
            <a:pPr marL="285750" indent="-2857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Does the understory have sufficient resilience</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217" y="888331"/>
            <a:ext cx="3808473" cy="2612079"/>
          </a:xfrm>
          <a:prstGeom prst="rect">
            <a:avLst/>
          </a:prstGeom>
          <a:ln w="38100">
            <a:solidFill>
              <a:schemeClr val="tx1"/>
            </a:solidFill>
          </a:ln>
        </p:spPr>
      </p:pic>
    </p:spTree>
    <p:extLst>
      <p:ext uri="{BB962C8B-B14F-4D97-AF65-F5344CB8AC3E}">
        <p14:creationId xmlns:p14="http://schemas.microsoft.com/office/powerpoint/2010/main" val="1699027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Quality Sagebrush Habitat</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Summary of Table 2-2</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346137" y="2166629"/>
            <a:ext cx="3759697" cy="3970318"/>
          </a:xfrm>
          <a:prstGeom prst="rect">
            <a:avLst/>
          </a:prstGeom>
          <a:noFill/>
        </p:spPr>
        <p:txBody>
          <a:bodyPr wrap="square" rtlCol="0">
            <a:spAutoFit/>
          </a:bodyPr>
          <a:lstStyle/>
          <a:p>
            <a:r>
              <a:rPr lang="en-US" b="1" dirty="0">
                <a:solidFill>
                  <a:prstClr val="black"/>
                </a:solidFill>
              </a:rPr>
              <a:t>General/Landscape Level</a:t>
            </a:r>
          </a:p>
          <a:p>
            <a:pPr marL="285750" indent="-285750">
              <a:buFont typeface="Wingdings" panose="05000000000000000000" pitchFamily="2" charset="2"/>
              <a:buChar char="Ø"/>
            </a:pPr>
            <a:r>
              <a:rPr lang="en-US" dirty="0">
                <a:solidFill>
                  <a:prstClr val="black"/>
                </a:solidFill>
              </a:rPr>
              <a:t>65% Landscape in sagebrush cover (nesting)</a:t>
            </a:r>
          </a:p>
          <a:p>
            <a:pPr marL="285750" indent="-285750">
              <a:buFont typeface="Wingdings" panose="05000000000000000000" pitchFamily="2" charset="2"/>
              <a:buChar char="Ø"/>
            </a:pPr>
            <a:r>
              <a:rPr lang="en-US" dirty="0" smtClean="0">
                <a:solidFill>
                  <a:prstClr val="black"/>
                </a:solidFill>
              </a:rPr>
              <a:t>&gt; 85</a:t>
            </a:r>
            <a:r>
              <a:rPr lang="en-US" dirty="0">
                <a:solidFill>
                  <a:prstClr val="black"/>
                </a:solidFill>
              </a:rPr>
              <a:t>% of land areas with sagebrush cover (winter)</a:t>
            </a:r>
          </a:p>
          <a:p>
            <a:endParaRPr lang="en-US" dirty="0">
              <a:solidFill>
                <a:prstClr val="black"/>
              </a:solidFill>
            </a:endParaRPr>
          </a:p>
          <a:p>
            <a:r>
              <a:rPr lang="en-US" b="1" dirty="0" err="1">
                <a:solidFill>
                  <a:prstClr val="black"/>
                </a:solidFill>
              </a:rPr>
              <a:t>Lek</a:t>
            </a:r>
            <a:endParaRPr lang="en-US" b="1" dirty="0">
              <a:solidFill>
                <a:prstClr val="black"/>
              </a:solidFill>
            </a:endParaRPr>
          </a:p>
          <a:p>
            <a:pPr marL="285750" indent="-285750">
              <a:buFont typeface="Wingdings" panose="05000000000000000000" pitchFamily="2" charset="2"/>
              <a:buChar char="Ø"/>
            </a:pPr>
            <a:r>
              <a:rPr lang="en-US" dirty="0">
                <a:solidFill>
                  <a:prstClr val="black"/>
                </a:solidFill>
              </a:rPr>
              <a:t>Has adjacent sagebrush cover</a:t>
            </a:r>
          </a:p>
          <a:p>
            <a:endParaRPr lang="en-US" dirty="0">
              <a:solidFill>
                <a:prstClr val="black"/>
              </a:solidFill>
            </a:endParaRPr>
          </a:p>
          <a:p>
            <a:r>
              <a:rPr lang="en-US" b="1" dirty="0">
                <a:solidFill>
                  <a:prstClr val="black"/>
                </a:solidFill>
              </a:rPr>
              <a:t>Nesting</a:t>
            </a:r>
          </a:p>
          <a:p>
            <a:pPr marL="285750" indent="-285750">
              <a:buFont typeface="Wingdings" panose="05000000000000000000" pitchFamily="2" charset="2"/>
              <a:buChar char="Ø"/>
            </a:pPr>
            <a:r>
              <a:rPr lang="en-US" dirty="0" smtClean="0">
                <a:solidFill>
                  <a:prstClr val="black"/>
                </a:solidFill>
              </a:rPr>
              <a:t>≥ 20</a:t>
            </a:r>
            <a:r>
              <a:rPr lang="en-US" dirty="0">
                <a:solidFill>
                  <a:prstClr val="black"/>
                </a:solidFill>
              </a:rPr>
              <a:t>% Sagebrush cover </a:t>
            </a:r>
          </a:p>
          <a:p>
            <a:pPr marL="285750" indent="-285750">
              <a:buFont typeface="Wingdings" panose="05000000000000000000" pitchFamily="2" charset="2"/>
              <a:buChar char="Ø"/>
            </a:pPr>
            <a:r>
              <a:rPr lang="en-US" dirty="0" smtClean="0">
                <a:solidFill>
                  <a:prstClr val="black"/>
                </a:solidFill>
              </a:rPr>
              <a:t>≥ 30</a:t>
            </a:r>
            <a:r>
              <a:rPr lang="en-US" dirty="0">
                <a:solidFill>
                  <a:prstClr val="black"/>
                </a:solidFill>
              </a:rPr>
              <a:t>% Total shrub cover</a:t>
            </a:r>
          </a:p>
          <a:p>
            <a:pPr marL="285750" indent="-285750">
              <a:buFont typeface="Wingdings" panose="05000000000000000000" pitchFamily="2" charset="2"/>
              <a:buChar char="Ø"/>
            </a:pPr>
            <a:r>
              <a:rPr lang="en-US" dirty="0">
                <a:solidFill>
                  <a:prstClr val="black"/>
                </a:solidFill>
              </a:rPr>
              <a:t>≥ 10% Residual and live PG if shrub cover &lt; 25%</a:t>
            </a:r>
          </a:p>
        </p:txBody>
      </p:sp>
      <p:sp>
        <p:nvSpPr>
          <p:cNvPr id="4" name="TextBox 3"/>
          <p:cNvSpPr txBox="1"/>
          <p:nvPr/>
        </p:nvSpPr>
        <p:spPr>
          <a:xfrm>
            <a:off x="4572002" y="1983094"/>
            <a:ext cx="4428563" cy="4247317"/>
          </a:xfrm>
          <a:prstGeom prst="rect">
            <a:avLst/>
          </a:prstGeom>
          <a:noFill/>
        </p:spPr>
        <p:txBody>
          <a:bodyPr wrap="square" rtlCol="0">
            <a:spAutoFit/>
          </a:bodyPr>
          <a:lstStyle/>
          <a:p>
            <a:r>
              <a:rPr lang="en-US" b="1" dirty="0">
                <a:solidFill>
                  <a:prstClr val="black"/>
                </a:solidFill>
              </a:rPr>
              <a:t>Upland Brood Rearing Habitat</a:t>
            </a:r>
          </a:p>
          <a:p>
            <a:pPr marL="285750" indent="-285750">
              <a:buFont typeface="Wingdings" panose="05000000000000000000" pitchFamily="2" charset="2"/>
              <a:buChar char="Ø"/>
            </a:pPr>
            <a:r>
              <a:rPr lang="en-US" dirty="0">
                <a:solidFill>
                  <a:prstClr val="black"/>
                </a:solidFill>
              </a:rPr>
              <a:t>10 to 25% Sagebrush Cover</a:t>
            </a:r>
          </a:p>
          <a:p>
            <a:pPr marL="285750" indent="-285750">
              <a:buFont typeface="Wingdings" panose="05000000000000000000" pitchFamily="2" charset="2"/>
              <a:buChar char="Ø"/>
            </a:pPr>
            <a:r>
              <a:rPr lang="en-US" dirty="0" smtClean="0">
                <a:solidFill>
                  <a:prstClr val="black"/>
                </a:solidFill>
              </a:rPr>
              <a:t>&gt; 15</a:t>
            </a:r>
            <a:r>
              <a:rPr lang="en-US" dirty="0">
                <a:solidFill>
                  <a:prstClr val="black"/>
                </a:solidFill>
              </a:rPr>
              <a:t>% PG and Forb Cover </a:t>
            </a:r>
          </a:p>
          <a:p>
            <a:pPr marL="285750" indent="-285750">
              <a:buFont typeface="Wingdings" panose="05000000000000000000" pitchFamily="2" charset="2"/>
              <a:buChar char="Ø"/>
            </a:pPr>
            <a:r>
              <a:rPr lang="en-US" dirty="0">
                <a:solidFill>
                  <a:prstClr val="black"/>
                </a:solidFill>
              </a:rPr>
              <a:t>≥ 5% PF cover in arid and &gt;15% PF cover in mesic sagebrush</a:t>
            </a:r>
          </a:p>
          <a:p>
            <a:endParaRPr lang="en-US" dirty="0">
              <a:solidFill>
                <a:prstClr val="black"/>
              </a:solidFill>
            </a:endParaRPr>
          </a:p>
          <a:p>
            <a:r>
              <a:rPr lang="en-US" b="1" dirty="0">
                <a:solidFill>
                  <a:prstClr val="black"/>
                </a:solidFill>
              </a:rPr>
              <a:t>Riparian/Meadow Habitats</a:t>
            </a:r>
          </a:p>
          <a:p>
            <a:pPr marL="285750" indent="-285750">
              <a:buFont typeface="Wingdings" panose="05000000000000000000" pitchFamily="2" charset="2"/>
              <a:buChar char="Ø"/>
            </a:pPr>
            <a:r>
              <a:rPr lang="en-US" dirty="0">
                <a:solidFill>
                  <a:prstClr val="black"/>
                </a:solidFill>
              </a:rPr>
              <a:t>PFC</a:t>
            </a:r>
          </a:p>
          <a:p>
            <a:pPr marL="285750" indent="-285750">
              <a:buFont typeface="Wingdings" panose="05000000000000000000" pitchFamily="2" charset="2"/>
              <a:buChar char="Ø"/>
            </a:pPr>
            <a:r>
              <a:rPr lang="en-US" dirty="0">
                <a:solidFill>
                  <a:prstClr val="black"/>
                </a:solidFill>
              </a:rPr>
              <a:t>Preferred forbs are common, diverse and high species richness</a:t>
            </a:r>
          </a:p>
          <a:p>
            <a:endParaRPr lang="en-US" dirty="0">
              <a:solidFill>
                <a:prstClr val="black"/>
              </a:solidFill>
            </a:endParaRPr>
          </a:p>
          <a:p>
            <a:r>
              <a:rPr lang="en-US" b="1" dirty="0">
                <a:solidFill>
                  <a:prstClr val="black"/>
                </a:solidFill>
              </a:rPr>
              <a:t>Winter</a:t>
            </a:r>
          </a:p>
          <a:p>
            <a:pPr marL="285750" indent="-285750">
              <a:buFont typeface="Wingdings" panose="05000000000000000000" pitchFamily="2" charset="2"/>
              <a:buChar char="Ø"/>
            </a:pPr>
            <a:r>
              <a:rPr lang="en-US" dirty="0" smtClean="0">
                <a:solidFill>
                  <a:prstClr val="black"/>
                </a:solidFill>
              </a:rPr>
              <a:t>≥ 10</a:t>
            </a:r>
            <a:r>
              <a:rPr lang="en-US" dirty="0">
                <a:solidFill>
                  <a:prstClr val="black"/>
                </a:solidFill>
              </a:rPr>
              <a:t>% sagebrush cover above snow depth</a:t>
            </a:r>
          </a:p>
          <a:p>
            <a:pPr marL="285750" indent="-285750">
              <a:buFont typeface="Wingdings" panose="05000000000000000000" pitchFamily="2" charset="2"/>
              <a:buChar char="Ø"/>
            </a:pPr>
            <a:r>
              <a:rPr lang="en-US" dirty="0" smtClean="0">
                <a:solidFill>
                  <a:prstClr val="black"/>
                </a:solidFill>
              </a:rPr>
              <a:t>&gt; 9.8 </a:t>
            </a:r>
            <a:r>
              <a:rPr lang="en-US" dirty="0">
                <a:solidFill>
                  <a:prstClr val="black"/>
                </a:solidFill>
              </a:rPr>
              <a:t>inches of sagebrush height above snow depth</a:t>
            </a:r>
          </a:p>
        </p:txBody>
      </p:sp>
    </p:spTree>
    <p:extLst>
      <p:ext uri="{BB962C8B-B14F-4D97-AF65-F5344CB8AC3E}">
        <p14:creationId xmlns:p14="http://schemas.microsoft.com/office/powerpoint/2010/main" val="673762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55" y="365129"/>
            <a:ext cx="8877759" cy="1325563"/>
          </a:xfrm>
        </p:spPr>
        <p:txBody>
          <a:bodyPr>
            <a:normAutofit/>
          </a:bodyPr>
          <a:lstStyle/>
          <a:p>
            <a:pPr algn="ctr"/>
            <a:r>
              <a:rPr lang="en-US" b="1" dirty="0" smtClean="0">
                <a:latin typeface="Arial" panose="020B0604020202020204" pitchFamily="34" charset="0"/>
                <a:cs typeface="Arial" panose="020B0604020202020204" pitchFamily="34" charset="0"/>
              </a:rPr>
              <a:t>Prioritizing Better Areas Within Large Low Density Areas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258" y="1800394"/>
            <a:ext cx="4568087" cy="3133068"/>
          </a:xfrm>
          <a:prstGeom prst="rect">
            <a:avLst/>
          </a:prstGeom>
          <a:ln w="38100">
            <a:solidFill>
              <a:schemeClr val="tx1"/>
            </a:solidFill>
          </a:ln>
        </p:spPr>
      </p:pic>
      <p:sp>
        <p:nvSpPr>
          <p:cNvPr id="5" name="TextBox 4"/>
          <p:cNvSpPr txBox="1"/>
          <p:nvPr/>
        </p:nvSpPr>
        <p:spPr>
          <a:xfrm>
            <a:off x="4828859" y="1787703"/>
            <a:ext cx="2167847" cy="369332"/>
          </a:xfrm>
          <a:prstGeom prst="rect">
            <a:avLst/>
          </a:prstGeom>
          <a:noFill/>
        </p:spPr>
        <p:txBody>
          <a:bodyPr wrap="square" rtlCol="0">
            <a:spAutoFit/>
          </a:bodyPr>
          <a:lstStyle/>
          <a:p>
            <a:r>
              <a:rPr lang="en-US" dirty="0" smtClean="0"/>
              <a:t>Sonoma Range </a:t>
            </a:r>
            <a:endParaRPr lang="en-US" dirty="0"/>
          </a:p>
        </p:txBody>
      </p:sp>
      <p:sp>
        <p:nvSpPr>
          <p:cNvPr id="6" name="TextBox 5"/>
          <p:cNvSpPr txBox="1"/>
          <p:nvPr/>
        </p:nvSpPr>
        <p:spPr>
          <a:xfrm>
            <a:off x="2845942" y="6070957"/>
            <a:ext cx="1375184" cy="646331"/>
          </a:xfrm>
          <a:prstGeom prst="rect">
            <a:avLst/>
          </a:prstGeom>
          <a:noFill/>
        </p:spPr>
        <p:txBody>
          <a:bodyPr wrap="square" rtlCol="0">
            <a:spAutoFit/>
          </a:bodyPr>
          <a:lstStyle/>
          <a:p>
            <a:r>
              <a:rPr lang="en-US" dirty="0" smtClean="0"/>
              <a:t>Santa Rosa’s Westside</a:t>
            </a:r>
            <a:endParaRPr lang="en-US" dirty="0"/>
          </a:p>
        </p:txBody>
      </p:sp>
      <p:pic>
        <p:nvPicPr>
          <p:cNvPr id="8" name="Picture 7"/>
          <p:cNvPicPr>
            <a:picLocks noChangeAspect="1"/>
          </p:cNvPicPr>
          <p:nvPr/>
        </p:nvPicPr>
        <p:blipFill>
          <a:blip r:embed="rId3"/>
          <a:stretch>
            <a:fillRect/>
          </a:stretch>
        </p:blipFill>
        <p:spPr>
          <a:xfrm>
            <a:off x="4356851" y="3553809"/>
            <a:ext cx="4688165" cy="3215425"/>
          </a:xfrm>
          <a:prstGeom prst="rect">
            <a:avLst/>
          </a:prstGeom>
          <a:ln w="31750">
            <a:solidFill>
              <a:schemeClr val="tx1"/>
            </a:solidFill>
          </a:ln>
        </p:spPr>
      </p:pic>
    </p:spTree>
    <p:extLst>
      <p:ext uri="{BB962C8B-B14F-4D97-AF65-F5344CB8AC3E}">
        <p14:creationId xmlns:p14="http://schemas.microsoft.com/office/powerpoint/2010/main" val="4245599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08" y="365129"/>
            <a:ext cx="8412192"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Targeted and Scaled SB Removal Can Change SG Use Patterns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613" y="1784546"/>
            <a:ext cx="3786913" cy="4344291"/>
          </a:xfrm>
          <a:prstGeom prst="rect">
            <a:avLst/>
          </a:prstGeom>
          <a:ln w="38100">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4499" y="1784545"/>
            <a:ext cx="3800853" cy="4360282"/>
          </a:xfrm>
          <a:prstGeom prst="rect">
            <a:avLst/>
          </a:prstGeom>
          <a:ln w="38100">
            <a:solidFill>
              <a:schemeClr val="tx1"/>
            </a:solidFill>
          </a:ln>
        </p:spPr>
      </p:pic>
      <p:sp>
        <p:nvSpPr>
          <p:cNvPr id="5" name="TextBox 4"/>
          <p:cNvSpPr txBox="1"/>
          <p:nvPr/>
        </p:nvSpPr>
        <p:spPr>
          <a:xfrm>
            <a:off x="7622934" y="6506318"/>
            <a:ext cx="1591408" cy="276999"/>
          </a:xfrm>
          <a:prstGeom prst="rect">
            <a:avLst/>
          </a:prstGeom>
          <a:noFill/>
        </p:spPr>
        <p:txBody>
          <a:bodyPr wrap="square" rtlCol="0">
            <a:spAutoFit/>
          </a:bodyPr>
          <a:lstStyle/>
          <a:p>
            <a:r>
              <a:rPr lang="en-US" sz="1200" dirty="0" smtClean="0"/>
              <a:t>Baxter et al. (in press)</a:t>
            </a:r>
            <a:endParaRPr lang="en-US" sz="1200" dirty="0"/>
          </a:p>
        </p:txBody>
      </p:sp>
    </p:spTree>
    <p:extLst>
      <p:ext uri="{BB962C8B-B14F-4D97-AF65-F5344CB8AC3E}">
        <p14:creationId xmlns:p14="http://schemas.microsoft.com/office/powerpoint/2010/main" val="1720592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8614"/>
            <a:ext cx="8897217" cy="1592077"/>
          </a:xfrm>
        </p:spPr>
        <p:txBody>
          <a:bodyPr>
            <a:normAutofit fontScale="90000"/>
          </a:bodyPr>
          <a:lstStyle/>
          <a:p>
            <a:pPr algn="ctr"/>
            <a:r>
              <a:rPr lang="en-US" b="1" dirty="0" smtClean="0">
                <a:latin typeface="Arial" panose="020B0604020202020204" pitchFamily="34" charset="0"/>
                <a:cs typeface="Arial" panose="020B0604020202020204" pitchFamily="34" charset="0"/>
              </a:rPr>
              <a:t>Its Hard to Eat What’s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Hard to </a:t>
            </a:r>
            <a:r>
              <a:rPr lang="en-US" b="1" dirty="0" smtClean="0">
                <a:latin typeface="Arial" panose="020B0604020202020204" pitchFamily="34" charset="0"/>
                <a:cs typeface="Arial" panose="020B0604020202020204" pitchFamily="34" charset="0"/>
              </a:rPr>
              <a:t>Find (</a:t>
            </a:r>
            <a:r>
              <a:rPr lang="en-US" sz="3100" b="1" dirty="0" smtClean="0">
                <a:latin typeface="Arial" panose="020B0604020202020204" pitchFamily="34" charset="0"/>
                <a:cs typeface="Arial" panose="020B0604020202020204" pitchFamily="34" charset="0"/>
              </a:rPr>
              <a:t>accessibility vs abundance</a:t>
            </a:r>
            <a:r>
              <a:rPr lang="en-US"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But Ecological </a:t>
            </a:r>
            <a:r>
              <a:rPr lang="en-US" b="1" dirty="0" smtClean="0">
                <a:latin typeface="Arial" panose="020B0604020202020204" pitchFamily="34" charset="0"/>
                <a:cs typeface="Arial" panose="020B0604020202020204" pitchFamily="34" charset="0"/>
              </a:rPr>
              <a:t>Site </a:t>
            </a:r>
            <a:r>
              <a:rPr lang="en-US" b="1" dirty="0" smtClean="0">
                <a:latin typeface="Arial" panose="020B0604020202020204" pitchFamily="34" charset="0"/>
                <a:cs typeface="Arial" panose="020B0604020202020204" pitchFamily="34" charset="0"/>
              </a:rPr>
              <a:t>is Important</a:t>
            </a:r>
            <a:endParaRPr lang="en-US"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790" y="1869177"/>
            <a:ext cx="4336110" cy="29179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1" y="5765727"/>
            <a:ext cx="4213412" cy="1015663"/>
          </a:xfrm>
          <a:prstGeom prst="rect">
            <a:avLst/>
          </a:prstGeom>
          <a:noFill/>
        </p:spPr>
        <p:txBody>
          <a:bodyPr wrap="square" rtlCol="0">
            <a:spAutoFit/>
          </a:bodyPr>
          <a:lstStyle/>
          <a:p>
            <a:pPr algn="ctr"/>
            <a:r>
              <a:rPr lang="en-US" sz="2000" dirty="0" smtClean="0"/>
              <a:t>Size, shape, density of treated areas, and relationship to other critical habitat elements are important</a:t>
            </a:r>
            <a:endParaRPr lang="en-US" sz="2000"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1077" y="2965751"/>
            <a:ext cx="4536140" cy="3024093"/>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3435" y="4867845"/>
            <a:ext cx="2940424" cy="307777"/>
          </a:xfrm>
          <a:prstGeom prst="rect">
            <a:avLst/>
          </a:prstGeom>
          <a:noFill/>
        </p:spPr>
        <p:txBody>
          <a:bodyPr wrap="square" rtlCol="0">
            <a:spAutoFit/>
          </a:bodyPr>
          <a:lstStyle/>
          <a:p>
            <a:r>
              <a:rPr lang="en-US" sz="1400" dirty="0" smtClean="0"/>
              <a:t>Loamy 14-16 @ 6,300 </a:t>
            </a:r>
            <a:r>
              <a:rPr lang="en-US" sz="1400" dirty="0" err="1" smtClean="0"/>
              <a:t>ft</a:t>
            </a:r>
            <a:endParaRPr lang="en-US" sz="1400" dirty="0"/>
          </a:p>
        </p:txBody>
      </p:sp>
      <p:sp>
        <p:nvSpPr>
          <p:cNvPr id="7" name="TextBox 6"/>
          <p:cNvSpPr txBox="1"/>
          <p:nvPr/>
        </p:nvSpPr>
        <p:spPr>
          <a:xfrm>
            <a:off x="6629147" y="2596419"/>
            <a:ext cx="2335051" cy="369332"/>
          </a:xfrm>
          <a:prstGeom prst="rect">
            <a:avLst/>
          </a:prstGeom>
          <a:noFill/>
        </p:spPr>
        <p:txBody>
          <a:bodyPr wrap="square" rtlCol="0">
            <a:spAutoFit/>
          </a:bodyPr>
          <a:lstStyle/>
          <a:p>
            <a:r>
              <a:rPr lang="en-US" dirty="0" smtClean="0"/>
              <a:t>Loamy 8-10 @ 5,400 </a:t>
            </a:r>
            <a:r>
              <a:rPr lang="en-US" dirty="0" err="1" smtClean="0"/>
              <a:t>ft</a:t>
            </a:r>
            <a:endParaRPr lang="en-US" dirty="0"/>
          </a:p>
        </p:txBody>
      </p:sp>
    </p:spTree>
    <p:extLst>
      <p:ext uri="{BB962C8B-B14F-4D97-AF65-F5344CB8AC3E}">
        <p14:creationId xmlns:p14="http://schemas.microsoft.com/office/powerpoint/2010/main" val="2410890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Arial" panose="020B0604020202020204" pitchFamily="34" charset="0"/>
                <a:cs typeface="Arial" panose="020B0604020202020204" pitchFamily="34" charset="0"/>
              </a:rPr>
              <a:t>Too Little Fire/Too Much </a:t>
            </a:r>
            <a:r>
              <a:rPr lang="en-US" b="1" dirty="0" smtClean="0">
                <a:latin typeface="Arial" panose="020B0604020202020204" pitchFamily="34" charset="0"/>
                <a:cs typeface="Arial" panose="020B0604020202020204" pitchFamily="34" charset="0"/>
              </a:rPr>
              <a:t>Sagebrush</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161370" y="1920162"/>
            <a:ext cx="8776447" cy="4401205"/>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WBSB canopy cover ≥ 16.5% typically sees a decline in the PH component threatening site resilience</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Where understory is still </a:t>
            </a:r>
            <a:r>
              <a:rPr lang="en-US" sz="2000" dirty="0" smtClean="0">
                <a:latin typeface="Arial" panose="020B0604020202020204" pitchFamily="34" charset="0"/>
                <a:cs typeface="Arial" panose="020B0604020202020204" pitchFamily="34" charset="0"/>
              </a:rPr>
              <a:t>resilient, </a:t>
            </a:r>
            <a:r>
              <a:rPr lang="en-US" sz="2000" dirty="0" smtClean="0">
                <a:latin typeface="Arial" panose="020B0604020202020204" pitchFamily="34" charset="0"/>
                <a:cs typeface="Arial" panose="020B0604020202020204" pitchFamily="34" charset="0"/>
              </a:rPr>
              <a:t>keep canopy cover ≤ 18 </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Consider creating areas with little or no SB canopy cover where PH composition, especially forbs, is abundant</a:t>
            </a: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Density, size and shape of areas is important</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Less than 25% of area of interest </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&lt;1 to &lt; 10 acres </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Center no more than 100 to 150 feet from an edge</a:t>
            </a:r>
          </a:p>
          <a:p>
            <a:pPr marL="627063"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Generally at least 100 to 200 yards from meadows </a:t>
            </a:r>
          </a:p>
          <a:p>
            <a:pPr marL="287338" indent="-287338">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Low SB sites loose herbaceous component (lost resilience) at canopy cover &gt; 20 to 22%</a:t>
            </a:r>
          </a:p>
          <a:p>
            <a:pPr marL="627063" lvl="1" indent="-339725">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Thinning a better potential option than removal – very slow increase</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0AFDE40A-6A98-476B-BEB1-601D18F8E83E}" type="slidenum">
              <a:rPr lang="en-US" smtClean="0"/>
              <a:t>33</a:t>
            </a:fld>
            <a:endParaRPr lang="en-US"/>
          </a:p>
        </p:txBody>
      </p:sp>
    </p:spTree>
    <p:extLst>
      <p:ext uri="{BB962C8B-B14F-4D97-AF65-F5344CB8AC3E}">
        <p14:creationId xmlns:p14="http://schemas.microsoft.com/office/powerpoint/2010/main" val="542792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26" y="14423"/>
            <a:ext cx="8466992" cy="1325563"/>
          </a:xfrm>
        </p:spPr>
        <p:txBody>
          <a:bodyPr>
            <a:normAutofit/>
          </a:bodyPr>
          <a:lstStyle/>
          <a:p>
            <a:pPr algn="ctr"/>
            <a:r>
              <a:rPr lang="en-US" b="1" dirty="0" smtClean="0">
                <a:latin typeface="Arial" panose="020B0604020202020204" pitchFamily="34" charset="0"/>
                <a:cs typeface="Arial" panose="020B0604020202020204" pitchFamily="34" charset="0"/>
              </a:rPr>
              <a:t>Sagebrush Foliar Cover,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Fire and Resilience</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20155" y="1807415"/>
            <a:ext cx="3430337" cy="3070968"/>
          </a:xfrm>
          <a:prstGeom prst="rect">
            <a:avLst/>
          </a:prstGeom>
          <a:ln w="38100">
            <a:solidFill>
              <a:schemeClr val="tx1"/>
            </a:solidFill>
          </a:ln>
        </p:spPr>
      </p:pic>
      <p:sp>
        <p:nvSpPr>
          <p:cNvPr id="5" name="TextBox 4"/>
          <p:cNvSpPr txBox="1"/>
          <p:nvPr/>
        </p:nvSpPr>
        <p:spPr>
          <a:xfrm>
            <a:off x="301724" y="4949899"/>
            <a:ext cx="3041157"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Sagebrush Foliar Cover (%)</a:t>
            </a: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107135" y="6489959"/>
            <a:ext cx="4012899" cy="276999"/>
          </a:xfrm>
          <a:prstGeom prst="rect">
            <a:avLst/>
          </a:prstGeom>
          <a:noFill/>
        </p:spPr>
        <p:txBody>
          <a:bodyPr wrap="square" rtlCol="0">
            <a:spAutoFit/>
          </a:bodyPr>
          <a:lstStyle/>
          <a:p>
            <a:r>
              <a:rPr lang="en-US" sz="1200" dirty="0" smtClean="0"/>
              <a:t>From: Swanson et </a:t>
            </a:r>
            <a:r>
              <a:rPr lang="en-US" sz="1200" dirty="0" smtClean="0"/>
              <a:t>al. 2017.</a:t>
            </a:r>
            <a:endParaRPr lang="en-US" sz="1200"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115" y="1337246"/>
            <a:ext cx="2917764" cy="2188323"/>
          </a:xfrm>
          <a:prstGeom prst="rect">
            <a:avLst/>
          </a:prstGeom>
          <a:ln w="38100">
            <a:solidFill>
              <a:schemeClr val="tx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889" y="3144295"/>
            <a:ext cx="2653693" cy="1990270"/>
          </a:xfrm>
          <a:prstGeom prst="rect">
            <a:avLst/>
          </a:prstGeom>
          <a:ln w="38100">
            <a:solidFill>
              <a:schemeClr val="tx1"/>
            </a:solidFill>
          </a:ln>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55174" y="5006384"/>
            <a:ext cx="2703202" cy="1729202"/>
          </a:xfrm>
          <a:prstGeom prst="rect">
            <a:avLst/>
          </a:prstGeom>
          <a:ln w="38100">
            <a:solidFill>
              <a:schemeClr val="tx1"/>
            </a:solidFill>
          </a:ln>
        </p:spPr>
      </p:pic>
    </p:spTree>
    <p:extLst>
      <p:ext uri="{BB962C8B-B14F-4D97-AF65-F5344CB8AC3E}">
        <p14:creationId xmlns:p14="http://schemas.microsoft.com/office/powerpoint/2010/main" val="2693405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94202"/>
            <a:ext cx="8695764" cy="1325563"/>
          </a:xfrm>
        </p:spPr>
        <p:txBody>
          <a:bodyPr>
            <a:normAutofit fontScale="90000"/>
          </a:bodyPr>
          <a:lstStyle/>
          <a:p>
            <a:pPr algn="ctr"/>
            <a:r>
              <a:rPr lang="en-US" b="1" dirty="0" smtClean="0">
                <a:latin typeface="Arial" panose="020B0604020202020204" pitchFamily="34" charset="0"/>
                <a:cs typeface="Arial" panose="020B0604020202020204" pitchFamily="34" charset="0"/>
              </a:rPr>
              <a:t>Resilience is the Most Important Attribute, Not Grass or Forb Height</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251" y="3875788"/>
            <a:ext cx="3934617" cy="2623078"/>
          </a:xfrm>
          <a:prstGeom prst="rect">
            <a:avLst/>
          </a:prstGeom>
          <a:noFill/>
          <a:ln w="38100">
            <a:solidFill>
              <a:schemeClr val="tx1"/>
            </a:solidFill>
          </a:ln>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1668" y="4135187"/>
            <a:ext cx="3422504" cy="2566878"/>
          </a:xfrm>
          <a:prstGeom prst="rect">
            <a:avLst/>
          </a:prstGeom>
          <a:solidFill>
            <a:schemeClr val="tx1"/>
          </a:solidFill>
          <a:ln w="38100">
            <a:solidFill>
              <a:schemeClr val="tx1"/>
            </a:solidFill>
          </a:ln>
        </p:spPr>
      </p:pic>
      <p:pic>
        <p:nvPicPr>
          <p:cNvPr id="409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657" y="1580630"/>
            <a:ext cx="3225544" cy="21706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91666" y="1648355"/>
            <a:ext cx="3437466" cy="23088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78831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75" y="132044"/>
            <a:ext cx="8622298" cy="1149910"/>
          </a:xfrm>
        </p:spPr>
        <p:txBody>
          <a:bodyPr>
            <a:normAutofit fontScale="90000"/>
          </a:bodyPr>
          <a:lstStyle/>
          <a:p>
            <a:pPr algn="ctr"/>
            <a:r>
              <a:rPr lang="en-US" b="1" dirty="0" smtClean="0">
                <a:latin typeface="Arial" panose="020B0604020202020204" pitchFamily="34" charset="0"/>
                <a:cs typeface="Arial" panose="020B0604020202020204" pitchFamily="34" charset="0"/>
              </a:rPr>
              <a:t>Fuel Reduction Zones Can Reduce Risk, But…</a:t>
            </a:r>
            <a:endParaRPr lang="en-US" b="1"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8377" y="1401508"/>
            <a:ext cx="4071579" cy="251877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02521" y="1401508"/>
            <a:ext cx="3778157" cy="251877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87438" y="4039824"/>
            <a:ext cx="3657601" cy="2743201"/>
          </a:xfrm>
          <a:prstGeom prst="rect">
            <a:avLst/>
          </a:prstGeom>
          <a:ln w="38100">
            <a:solidFill>
              <a:schemeClr val="tx1"/>
            </a:solidFill>
          </a:ln>
        </p:spPr>
      </p:pic>
      <p:cxnSp>
        <p:nvCxnSpPr>
          <p:cNvPr id="6" name="Straight Arrow Connector 5"/>
          <p:cNvCxnSpPr>
            <a:stCxn id="5122" idx="3"/>
            <a:endCxn id="4" idx="1"/>
          </p:cNvCxnSpPr>
          <p:nvPr/>
        </p:nvCxnSpPr>
        <p:spPr>
          <a:xfrm>
            <a:off x="4329955" y="2660884"/>
            <a:ext cx="772562"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984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183" y="10"/>
            <a:ext cx="7886700" cy="1325563"/>
          </a:xfrm>
        </p:spPr>
        <p:txBody>
          <a:bodyPr/>
          <a:lstStyle/>
          <a:p>
            <a:pPr algn="ctr"/>
            <a:r>
              <a:rPr lang="en-US" b="1" dirty="0" smtClean="0">
                <a:latin typeface="Arial" panose="020B0604020202020204" pitchFamily="34" charset="0"/>
                <a:cs typeface="Arial" panose="020B0604020202020204" pitchFamily="34" charset="0"/>
              </a:rPr>
              <a:t>Fuel Break Priorities</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229758" y="1325565"/>
            <a:ext cx="8774130" cy="5055230"/>
          </a:xfrm>
          <a:prstGeom prst="rect">
            <a:avLst/>
          </a:prstGeom>
          <a:noFill/>
        </p:spPr>
        <p:txBody>
          <a:bodyPr wrap="square" rtlCol="0">
            <a:spAutoFit/>
          </a:bodyPr>
          <a:lstStyle/>
          <a:p>
            <a:pPr marL="457200" indent="-457200">
              <a:spcAft>
                <a:spcPts val="30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Match fuel break density, width, structure, composition to the scale of the risk for area of concern</a:t>
            </a:r>
          </a:p>
          <a:p>
            <a:pPr marL="914400" lvl="1" indent="-457200">
              <a:spcAft>
                <a:spcPts val="3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What’s really needed to reduce large fires</a:t>
            </a:r>
          </a:p>
          <a:p>
            <a:pPr marL="914400" lvl="1" indent="-457200">
              <a:spcAft>
                <a:spcPts val="300"/>
              </a:spcAft>
              <a:buFont typeface="Wingdings" panose="05000000000000000000" pitchFamily="2" charset="2"/>
              <a:buChar char="ü"/>
            </a:pPr>
            <a:r>
              <a:rPr lang="en-US" sz="2000" dirty="0">
                <a:latin typeface="Arial" panose="020B0604020202020204" pitchFamily="34" charset="0"/>
                <a:cs typeface="Arial" panose="020B0604020202020204" pitchFamily="34" charset="0"/>
              </a:rPr>
              <a:t>Do fuel breaks 20 miles apart reduce fire size or just become </a:t>
            </a:r>
            <a:r>
              <a:rPr lang="en-US" sz="2000" dirty="0" smtClean="0">
                <a:latin typeface="Arial" panose="020B0604020202020204" pitchFamily="34" charset="0"/>
                <a:cs typeface="Arial" panose="020B0604020202020204" pitchFamily="34" charset="0"/>
              </a:rPr>
              <a:t>better access </a:t>
            </a:r>
            <a:r>
              <a:rPr lang="en-US" sz="2000" dirty="0">
                <a:latin typeface="Arial" panose="020B0604020202020204" pitchFamily="34" charset="0"/>
                <a:cs typeface="Arial" panose="020B0604020202020204" pitchFamily="34" charset="0"/>
              </a:rPr>
              <a:t>points for back fires</a:t>
            </a:r>
          </a:p>
          <a:p>
            <a:pPr marL="914400" lvl="1" indent="-457200">
              <a:spcAft>
                <a:spcPts val="300"/>
              </a:spcAft>
              <a:buFont typeface="Wingdings" panose="05000000000000000000" pitchFamily="2" charset="2"/>
              <a:buChar char="ü"/>
            </a:pPr>
            <a:r>
              <a:rPr lang="en-US" sz="2000" dirty="0">
                <a:latin typeface="Arial" panose="020B0604020202020204" pitchFamily="34" charset="0"/>
                <a:cs typeface="Arial" panose="020B0604020202020204" pitchFamily="34" charset="0"/>
              </a:rPr>
              <a:t>Need to be constructed with fire management or control as the </a:t>
            </a:r>
            <a:r>
              <a:rPr lang="en-US" sz="2000" dirty="0" smtClean="0">
                <a:latin typeface="Arial" panose="020B0604020202020204" pitchFamily="34" charset="0"/>
                <a:cs typeface="Arial" panose="020B0604020202020204" pitchFamily="34" charset="0"/>
              </a:rPr>
              <a:t>priority – do what it takes</a:t>
            </a:r>
            <a:endParaRPr lang="en-US" sz="2000" dirty="0">
              <a:latin typeface="Arial" panose="020B0604020202020204" pitchFamily="34" charset="0"/>
              <a:cs typeface="Arial" panose="020B0604020202020204" pitchFamily="34" charset="0"/>
            </a:endParaRPr>
          </a:p>
          <a:p>
            <a:pPr marL="914400" lvl="1" indent="-457200">
              <a:spcAft>
                <a:spcPts val="3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Connect </a:t>
            </a:r>
            <a:r>
              <a:rPr lang="en-US" sz="2000" dirty="0">
                <a:latin typeface="Arial" panose="020B0604020202020204" pitchFamily="34" charset="0"/>
                <a:cs typeface="Arial" panose="020B0604020202020204" pitchFamily="34" charset="0"/>
              </a:rPr>
              <a:t>with natural barriers</a:t>
            </a:r>
          </a:p>
          <a:p>
            <a:pPr marL="457200" indent="-457200">
              <a:spcAft>
                <a:spcPts val="30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Where perennial herbaceous resilience is lacking annual/regular maintenance plan is essential </a:t>
            </a:r>
          </a:p>
          <a:p>
            <a:pPr marL="914400" lvl="1" indent="-457200">
              <a:spcAft>
                <a:spcPts val="3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Trading heavy fuel for flashy annual fuels is questionable</a:t>
            </a:r>
          </a:p>
          <a:p>
            <a:pPr marL="457200" indent="-457200">
              <a:spcAft>
                <a:spcPts val="30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Periodic shrub control is essential </a:t>
            </a:r>
          </a:p>
          <a:p>
            <a:pPr marL="914400" lvl="1" indent="-457200">
              <a:spcAft>
                <a:spcPts val="3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Sprouting </a:t>
            </a:r>
            <a:r>
              <a:rPr lang="en-US" sz="2000" dirty="0" err="1" smtClean="0">
                <a:latin typeface="Arial" panose="020B0604020202020204" pitchFamily="34" charset="0"/>
                <a:cs typeface="Arial" panose="020B0604020202020204" pitchFamily="34" charset="0"/>
              </a:rPr>
              <a:t>rabbitbrush</a:t>
            </a:r>
            <a:endParaRPr lang="en-US" sz="2000" dirty="0" smtClean="0">
              <a:latin typeface="Arial" panose="020B0604020202020204" pitchFamily="34" charset="0"/>
              <a:cs typeface="Arial" panose="020B0604020202020204" pitchFamily="34" charset="0"/>
            </a:endParaRPr>
          </a:p>
          <a:p>
            <a:pPr marL="914400" lvl="1" indent="-457200">
              <a:spcAft>
                <a:spcPts val="300"/>
              </a:spcAft>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Rapid regrowth of young sagebrush not killed by treatment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36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894661"/>
          </a:xfrm>
        </p:spPr>
        <p:txBody>
          <a:bodyPr>
            <a:normAutofit fontScale="90000"/>
          </a:bodyPr>
          <a:lstStyle/>
          <a:p>
            <a:pPr algn="ctr"/>
            <a:r>
              <a:rPr lang="en-US" b="1" dirty="0" smtClean="0">
                <a:latin typeface="Arial" panose="020B0604020202020204" pitchFamily="34" charset="0"/>
                <a:cs typeface="Arial" panose="020B0604020202020204" pitchFamily="34" charset="0"/>
              </a:rPr>
              <a:t>Restoring Sagebrush into Perennial Grasslands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Depends on Seasonal Needs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006" y="1894661"/>
            <a:ext cx="2771853" cy="1769664"/>
          </a:xfrm>
          <a:prstGeom prst="rect">
            <a:avLst/>
          </a:prstGeom>
          <a:ln w="38100">
            <a:solidFill>
              <a:schemeClr val="tx1"/>
            </a:solidFill>
          </a:ln>
        </p:spPr>
      </p:pic>
      <p:sp>
        <p:nvSpPr>
          <p:cNvPr id="4" name="TextBox 3"/>
          <p:cNvSpPr txBox="1"/>
          <p:nvPr/>
        </p:nvSpPr>
        <p:spPr>
          <a:xfrm>
            <a:off x="51377" y="5637234"/>
            <a:ext cx="9041257" cy="1200329"/>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Nesting/Brood rearing areas need forb producing sites close by</a:t>
            </a: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Winter habitat – meadows and forbs less important </a:t>
            </a:r>
          </a:p>
          <a:p>
            <a:pPr marL="285750" indent="-285750">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Shrub establishment is episodic – it’s a pulse system</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006" y="3789322"/>
            <a:ext cx="2771853" cy="1847902"/>
          </a:xfrm>
          <a:prstGeom prst="rect">
            <a:avLst/>
          </a:prstGeom>
          <a:ln w="38100">
            <a:solidFill>
              <a:schemeClr val="tx1"/>
            </a:solidFill>
          </a:ln>
        </p:spPr>
      </p:pic>
      <p:pic>
        <p:nvPicPr>
          <p:cNvPr id="6" name="Picture 5"/>
          <p:cNvPicPr/>
          <p:nvPr/>
        </p:nvPicPr>
        <p:blipFill>
          <a:blip r:embed="rId4"/>
          <a:stretch>
            <a:fillRect/>
          </a:stretch>
        </p:blipFill>
        <p:spPr>
          <a:xfrm>
            <a:off x="3708971" y="1894663"/>
            <a:ext cx="5233881" cy="3742563"/>
          </a:xfrm>
          <a:prstGeom prst="rect">
            <a:avLst/>
          </a:prstGeom>
          <a:ln w="31750">
            <a:solidFill>
              <a:schemeClr val="tx1"/>
            </a:solidFill>
          </a:ln>
        </p:spPr>
      </p:pic>
      <p:sp>
        <p:nvSpPr>
          <p:cNvPr id="7" name="TextBox 6"/>
          <p:cNvSpPr txBox="1"/>
          <p:nvPr/>
        </p:nvSpPr>
        <p:spPr>
          <a:xfrm>
            <a:off x="7168374" y="1994663"/>
            <a:ext cx="1774480" cy="523220"/>
          </a:xfrm>
          <a:prstGeom prst="rect">
            <a:avLst/>
          </a:prstGeom>
          <a:noFill/>
        </p:spPr>
        <p:txBody>
          <a:bodyPr wrap="square" rtlCol="0">
            <a:spAutoFit/>
          </a:bodyPr>
          <a:lstStyle/>
          <a:p>
            <a:r>
              <a:rPr lang="en-US" sz="1400" dirty="0" smtClean="0"/>
              <a:t>From: Hourihan et al. </a:t>
            </a:r>
            <a:r>
              <a:rPr lang="en-US" sz="1400" dirty="0" smtClean="0"/>
              <a:t>(in press)</a:t>
            </a:r>
            <a:endParaRPr lang="en-US" sz="1400" dirty="0"/>
          </a:p>
        </p:txBody>
      </p:sp>
      <p:sp>
        <p:nvSpPr>
          <p:cNvPr id="8" name="TextBox 7"/>
          <p:cNvSpPr txBox="1"/>
          <p:nvPr/>
        </p:nvSpPr>
        <p:spPr>
          <a:xfrm>
            <a:off x="4926088" y="1979274"/>
            <a:ext cx="1846730" cy="276999"/>
          </a:xfrm>
          <a:prstGeom prst="rect">
            <a:avLst/>
          </a:prstGeom>
          <a:noFill/>
        </p:spPr>
        <p:txBody>
          <a:bodyPr wrap="square" rtlCol="0">
            <a:spAutoFit/>
          </a:bodyPr>
          <a:lstStyle/>
          <a:p>
            <a:r>
              <a:rPr lang="en-US" sz="1200" dirty="0" smtClean="0"/>
              <a:t>Wyoming SB</a:t>
            </a:r>
            <a:endParaRPr lang="en-US" sz="1200" dirty="0"/>
          </a:p>
        </p:txBody>
      </p:sp>
    </p:spTree>
    <p:extLst>
      <p:ext uri="{BB962C8B-B14F-4D97-AF65-F5344CB8AC3E}">
        <p14:creationId xmlns:p14="http://schemas.microsoft.com/office/powerpoint/2010/main" val="19234261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534" y="205175"/>
            <a:ext cx="6033721" cy="769441"/>
          </a:xfrm>
          <a:prstGeom prst="rect">
            <a:avLst/>
          </a:prstGeom>
          <a:noFill/>
        </p:spPr>
        <p:txBody>
          <a:bodyPr wrap="square" rtlCol="0">
            <a:spAutoFit/>
          </a:bodyPr>
          <a:lstStyle/>
          <a:p>
            <a:pPr algn="ctr"/>
            <a:r>
              <a:rPr lang="en-US" sz="4400" b="1" dirty="0">
                <a:solidFill>
                  <a:prstClr val="black"/>
                </a:solidFill>
                <a:latin typeface="Arial" panose="020B0604020202020204" pitchFamily="34" charset="0"/>
                <a:cs typeface="Arial" panose="020B0604020202020204" pitchFamily="34" charset="0"/>
              </a:rPr>
              <a:t>Some Conclusions</a:t>
            </a:r>
          </a:p>
        </p:txBody>
      </p:sp>
      <p:sp>
        <p:nvSpPr>
          <p:cNvPr id="3" name="TextBox 2"/>
          <p:cNvSpPr txBox="1"/>
          <p:nvPr/>
        </p:nvSpPr>
        <p:spPr>
          <a:xfrm>
            <a:off x="268942" y="1248763"/>
            <a:ext cx="8668870" cy="5820055"/>
          </a:xfrm>
          <a:prstGeom prst="rect">
            <a:avLst/>
          </a:prstGeom>
          <a:noFill/>
        </p:spPr>
        <p:txBody>
          <a:bodyPr wrap="square" rtlCol="0">
            <a:spAutoFit/>
          </a:bodyPr>
          <a:lstStyle/>
          <a:p>
            <a:pPr marL="342900" indent="-342900">
              <a:lnSpc>
                <a:spcPct val="110000"/>
              </a:lnSpc>
              <a:buFont typeface="Wingdings" panose="05000000000000000000" pitchFamily="2" charset="2"/>
              <a:buChar char="Ø"/>
            </a:pPr>
            <a:r>
              <a:rPr lang="en-US" sz="2200" dirty="0" smtClean="0">
                <a:solidFill>
                  <a:prstClr val="black"/>
                </a:solidFill>
                <a:latin typeface="Arial" panose="020B0604020202020204" pitchFamily="34" charset="0"/>
                <a:cs typeface="Arial" panose="020B0604020202020204" pitchFamily="34" charset="0"/>
              </a:rPr>
              <a:t>Are landscape scale bio-physical </a:t>
            </a:r>
            <a:r>
              <a:rPr lang="en-US" sz="2200" dirty="0">
                <a:solidFill>
                  <a:prstClr val="black"/>
                </a:solidFill>
                <a:latin typeface="Arial" panose="020B0604020202020204" pitchFamily="34" charset="0"/>
                <a:cs typeface="Arial" panose="020B0604020202020204" pitchFamily="34" charset="0"/>
              </a:rPr>
              <a:t>processes that constrain the location, spatial structure, and internal composition of plant communities inhabited by </a:t>
            </a:r>
            <a:r>
              <a:rPr lang="en-US" sz="2200" dirty="0" smtClean="0">
                <a:solidFill>
                  <a:prstClr val="black"/>
                </a:solidFill>
                <a:latin typeface="Arial" panose="020B0604020202020204" pitchFamily="34" charset="0"/>
                <a:cs typeface="Arial" panose="020B0604020202020204" pitchFamily="34" charset="0"/>
              </a:rPr>
              <a:t>sage-grouse</a:t>
            </a:r>
            <a:endParaRPr lang="en-US" sz="2200" dirty="0">
              <a:solidFill>
                <a:prstClr val="black"/>
              </a:solidFill>
              <a:latin typeface="Arial" panose="020B0604020202020204" pitchFamily="34" charset="0"/>
              <a:cs typeface="Arial" panose="020B0604020202020204" pitchFamily="34" charset="0"/>
            </a:endParaRPr>
          </a:p>
          <a:p>
            <a:pPr marL="342900" indent="-342900">
              <a:lnSpc>
                <a:spcPct val="110000"/>
              </a:lnSpc>
              <a:buFont typeface="Wingdings" panose="05000000000000000000" pitchFamily="2" charset="2"/>
              <a:buChar char="Ø"/>
            </a:pPr>
            <a:r>
              <a:rPr lang="en-US" sz="2200" dirty="0">
                <a:solidFill>
                  <a:prstClr val="black"/>
                </a:solidFill>
                <a:latin typeface="Arial" panose="020B0604020202020204" pitchFamily="34" charset="0"/>
                <a:cs typeface="Arial" panose="020B0604020202020204" pitchFamily="34" charset="0"/>
              </a:rPr>
              <a:t>Sagebrush presence (or potential for) is not necessarily SG </a:t>
            </a:r>
            <a:r>
              <a:rPr lang="en-US" sz="2200" dirty="0" smtClean="0">
                <a:solidFill>
                  <a:prstClr val="black"/>
                </a:solidFill>
                <a:latin typeface="Arial" panose="020B0604020202020204" pitchFamily="34" charset="0"/>
                <a:cs typeface="Arial" panose="020B0604020202020204" pitchFamily="34" charset="0"/>
              </a:rPr>
              <a:t>breeding habitat - at </a:t>
            </a:r>
            <a:r>
              <a:rPr lang="en-US" sz="2200" dirty="0">
                <a:solidFill>
                  <a:prstClr val="black"/>
                </a:solidFill>
                <a:latin typeface="Arial" panose="020B0604020202020204" pitchFamily="34" charset="0"/>
                <a:cs typeface="Arial" panose="020B0604020202020204" pitchFamily="34" charset="0"/>
              </a:rPr>
              <a:t>least quality </a:t>
            </a:r>
            <a:r>
              <a:rPr lang="en-US" sz="2200" dirty="0" smtClean="0">
                <a:solidFill>
                  <a:prstClr val="black"/>
                </a:solidFill>
                <a:latin typeface="Arial" panose="020B0604020202020204" pitchFamily="34" charset="0"/>
                <a:cs typeface="Arial" panose="020B0604020202020204" pitchFamily="34" charset="0"/>
              </a:rPr>
              <a:t>habitat - and </a:t>
            </a:r>
            <a:r>
              <a:rPr lang="en-US" sz="2200" dirty="0">
                <a:solidFill>
                  <a:prstClr val="black"/>
                </a:solidFill>
                <a:latin typeface="Arial" panose="020B0604020202020204" pitchFamily="34" charset="0"/>
                <a:cs typeface="Arial" panose="020B0604020202020204" pitchFamily="34" charset="0"/>
              </a:rPr>
              <a:t>often never will be </a:t>
            </a:r>
          </a:p>
          <a:p>
            <a:pPr marL="342900" indent="-342900">
              <a:lnSpc>
                <a:spcPct val="110000"/>
              </a:lnSpc>
              <a:buFont typeface="Wingdings" panose="05000000000000000000" pitchFamily="2" charset="2"/>
              <a:buChar char="Ø"/>
            </a:pPr>
            <a:r>
              <a:rPr lang="en-US" sz="2200" dirty="0">
                <a:solidFill>
                  <a:prstClr val="black"/>
                </a:solidFill>
                <a:latin typeface="Arial" panose="020B0604020202020204" pitchFamily="34" charset="0"/>
                <a:cs typeface="Arial" panose="020B0604020202020204" pitchFamily="34" charset="0"/>
              </a:rPr>
              <a:t>Assuming SB cover is adequate, forbs are the most integral attribute for robust SG populations</a:t>
            </a:r>
          </a:p>
          <a:p>
            <a:pPr marL="342900" indent="-342900">
              <a:lnSpc>
                <a:spcPct val="110000"/>
              </a:lnSpc>
              <a:buFont typeface="Wingdings" panose="05000000000000000000" pitchFamily="2" charset="2"/>
              <a:buChar char="Ø"/>
            </a:pPr>
            <a:r>
              <a:rPr lang="en-US" sz="2200" dirty="0">
                <a:solidFill>
                  <a:prstClr val="black"/>
                </a:solidFill>
                <a:latin typeface="Arial" panose="020B0604020202020204" pitchFamily="34" charset="0"/>
                <a:cs typeface="Arial" panose="020B0604020202020204" pitchFamily="34" charset="0"/>
              </a:rPr>
              <a:t>The locations for forb abundance on a landscape change from nest initiation to late brood rearing</a:t>
            </a:r>
          </a:p>
          <a:p>
            <a:pPr marL="342900" indent="-342900">
              <a:lnSpc>
                <a:spcPct val="110000"/>
              </a:lnSpc>
              <a:buFont typeface="Wingdings" panose="05000000000000000000" pitchFamily="2" charset="2"/>
              <a:buChar char="Ø"/>
            </a:pPr>
            <a:r>
              <a:rPr lang="en-US" sz="2200" dirty="0">
                <a:solidFill>
                  <a:prstClr val="black"/>
                </a:solidFill>
                <a:latin typeface="Arial" panose="020B0604020202020204" pitchFamily="34" charset="0"/>
                <a:cs typeface="Arial" panose="020B0604020202020204" pitchFamily="34" charset="0"/>
              </a:rPr>
              <a:t>One has to understand the intrinsic ability to produce </a:t>
            </a:r>
            <a:r>
              <a:rPr lang="en-US" sz="2200" dirty="0" smtClean="0">
                <a:solidFill>
                  <a:prstClr val="black"/>
                </a:solidFill>
                <a:latin typeface="Arial" panose="020B0604020202020204" pitchFamily="34" charset="0"/>
                <a:cs typeface="Arial" panose="020B0604020202020204" pitchFamily="34" charset="0"/>
              </a:rPr>
              <a:t>forbs, but </a:t>
            </a:r>
            <a:r>
              <a:rPr lang="en-US" sz="2200" dirty="0">
                <a:solidFill>
                  <a:prstClr val="black"/>
                </a:solidFill>
                <a:latin typeface="Arial" panose="020B0604020202020204" pitchFamily="34" charset="0"/>
                <a:cs typeface="Arial" panose="020B0604020202020204" pitchFamily="34" charset="0"/>
              </a:rPr>
              <a:t>also </a:t>
            </a:r>
            <a:r>
              <a:rPr lang="en-US" sz="2200" dirty="0" smtClean="0">
                <a:solidFill>
                  <a:prstClr val="black"/>
                </a:solidFill>
                <a:latin typeface="Arial" panose="020B0604020202020204" pitchFamily="34" charset="0"/>
                <a:cs typeface="Arial" panose="020B0604020202020204" pitchFamily="34" charset="0"/>
              </a:rPr>
              <a:t>th</a:t>
            </a:r>
            <a:r>
              <a:rPr lang="en-US" sz="2200" dirty="0" smtClean="0">
                <a:solidFill>
                  <a:prstClr val="black"/>
                </a:solidFill>
                <a:latin typeface="Arial" panose="020B0604020202020204" pitchFamily="34" charset="0"/>
                <a:cs typeface="Arial" panose="020B0604020202020204" pitchFamily="34" charset="0"/>
              </a:rPr>
              <a:t>e </a:t>
            </a:r>
            <a:r>
              <a:rPr lang="en-US" sz="2200" dirty="0" smtClean="0">
                <a:solidFill>
                  <a:prstClr val="black"/>
                </a:solidFill>
                <a:latin typeface="Arial" panose="020B0604020202020204" pitchFamily="34" charset="0"/>
                <a:cs typeface="Arial" panose="020B0604020202020204" pitchFamily="34" charset="0"/>
              </a:rPr>
              <a:t>other </a:t>
            </a:r>
            <a:r>
              <a:rPr lang="en-US" sz="2200" dirty="0">
                <a:solidFill>
                  <a:prstClr val="black"/>
                </a:solidFill>
                <a:latin typeface="Arial" panose="020B0604020202020204" pitchFamily="34" charset="0"/>
                <a:cs typeface="Arial" panose="020B0604020202020204" pitchFamily="34" charset="0"/>
              </a:rPr>
              <a:t>critical habitat </a:t>
            </a:r>
            <a:r>
              <a:rPr lang="en-US" sz="2200" dirty="0" smtClean="0">
                <a:solidFill>
                  <a:prstClr val="black"/>
                </a:solidFill>
                <a:latin typeface="Arial" panose="020B0604020202020204" pitchFamily="34" charset="0"/>
                <a:cs typeface="Arial" panose="020B0604020202020204" pitchFamily="34" charset="0"/>
              </a:rPr>
              <a:t>elements</a:t>
            </a:r>
            <a:endParaRPr lang="en-US" sz="2200" dirty="0">
              <a:solidFill>
                <a:prstClr val="black"/>
              </a:solidFill>
              <a:latin typeface="Arial" panose="020B0604020202020204" pitchFamily="34" charset="0"/>
              <a:cs typeface="Arial" panose="020B0604020202020204" pitchFamily="34" charset="0"/>
            </a:endParaRPr>
          </a:p>
          <a:p>
            <a:pPr marL="800100" lvl="1" indent="-342900">
              <a:lnSpc>
                <a:spcPct val="110000"/>
              </a:lnSpc>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when SG require large amounts of them and </a:t>
            </a:r>
          </a:p>
          <a:p>
            <a:pPr marL="800100" lvl="1" indent="-342900">
              <a:lnSpc>
                <a:spcPct val="110000"/>
              </a:lnSpc>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where </a:t>
            </a:r>
            <a:r>
              <a:rPr lang="en-US" sz="2000" dirty="0" smtClean="0">
                <a:solidFill>
                  <a:prstClr val="black"/>
                </a:solidFill>
                <a:latin typeface="Arial" panose="020B0604020202020204" pitchFamily="34" charset="0"/>
                <a:cs typeface="Arial" panose="020B0604020202020204" pitchFamily="34" charset="0"/>
              </a:rPr>
              <a:t>breeding SG </a:t>
            </a:r>
            <a:r>
              <a:rPr lang="en-US" sz="2000" dirty="0">
                <a:solidFill>
                  <a:prstClr val="black"/>
                </a:solidFill>
                <a:latin typeface="Arial" panose="020B0604020202020204" pitchFamily="34" charset="0"/>
                <a:cs typeface="Arial" panose="020B0604020202020204" pitchFamily="34" charset="0"/>
              </a:rPr>
              <a:t>are likely to be abundant </a:t>
            </a:r>
            <a:r>
              <a:rPr lang="en-US" sz="2000" dirty="0" smtClean="0">
                <a:solidFill>
                  <a:prstClr val="black"/>
                </a:solidFill>
                <a:latin typeface="Arial" panose="020B0604020202020204" pitchFamily="34" charset="0"/>
                <a:cs typeface="Arial" panose="020B0604020202020204" pitchFamily="34" charset="0"/>
              </a:rPr>
              <a:t>- &lt;</a:t>
            </a:r>
            <a:r>
              <a:rPr lang="en-US" sz="2000" dirty="0">
                <a:solidFill>
                  <a:prstClr val="black"/>
                </a:solidFill>
                <a:latin typeface="Arial" panose="020B0604020202020204" pitchFamily="34" charset="0"/>
                <a:cs typeface="Arial" panose="020B0604020202020204" pitchFamily="34" charset="0"/>
              </a:rPr>
              <a:t>20% </a:t>
            </a:r>
            <a:r>
              <a:rPr lang="en-US" sz="2000" dirty="0" smtClean="0">
                <a:solidFill>
                  <a:prstClr val="black"/>
                </a:solidFill>
                <a:latin typeface="Arial" panose="020B0604020202020204" pitchFamily="34" charset="0"/>
                <a:cs typeface="Arial" panose="020B0604020202020204" pitchFamily="34" charset="0"/>
              </a:rPr>
              <a:t>slope </a:t>
            </a:r>
            <a:endParaRPr lang="en-US" sz="2000" dirty="0">
              <a:solidFill>
                <a:prstClr val="black"/>
              </a:solidFill>
              <a:latin typeface="Arial" panose="020B0604020202020204" pitchFamily="34" charset="0"/>
              <a:cs typeface="Arial" panose="020B0604020202020204" pitchFamily="34" charset="0"/>
            </a:endParaRPr>
          </a:p>
          <a:p>
            <a:pPr marL="800100" lvl="1" indent="-342900">
              <a:lnSpc>
                <a:spcPct val="110000"/>
              </a:lnSpc>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to develop management actions/projects that are likely to be successful</a:t>
            </a: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2720293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What </a:t>
            </a:r>
            <a:r>
              <a:rPr lang="en-US" sz="4000" b="1" dirty="0" smtClean="0">
                <a:latin typeface="Arial" panose="020B0604020202020204" pitchFamily="34" charset="0"/>
                <a:cs typeface="Arial" panose="020B0604020202020204" pitchFamily="34" charset="0"/>
              </a:rPr>
              <a:t>Table </a:t>
            </a:r>
            <a:r>
              <a:rPr lang="en-US" sz="4000" b="1" dirty="0">
                <a:latin typeface="Arial" panose="020B0604020202020204" pitchFamily="34" charset="0"/>
                <a:cs typeface="Arial" panose="020B0604020202020204" pitchFamily="34" charset="0"/>
              </a:rPr>
              <a:t>2-2 </a:t>
            </a:r>
            <a:r>
              <a:rPr lang="en-US" sz="4000" b="1" dirty="0" smtClean="0">
                <a:latin typeface="Arial" panose="020B0604020202020204" pitchFamily="34" charset="0"/>
                <a:cs typeface="Arial" panose="020B0604020202020204" pitchFamily="34" charset="0"/>
              </a:rPr>
              <a:t>Does Not Tell </a:t>
            </a:r>
            <a:r>
              <a:rPr lang="en-US" sz="4000" b="1" dirty="0">
                <a:latin typeface="Arial" panose="020B0604020202020204" pitchFamily="34" charset="0"/>
                <a:cs typeface="Arial" panose="020B0604020202020204" pitchFamily="34" charset="0"/>
              </a:rPr>
              <a:t>Us</a:t>
            </a:r>
          </a:p>
        </p:txBody>
      </p:sp>
      <p:sp>
        <p:nvSpPr>
          <p:cNvPr id="3" name="TextBox 2"/>
          <p:cNvSpPr txBox="1"/>
          <p:nvPr/>
        </p:nvSpPr>
        <p:spPr>
          <a:xfrm>
            <a:off x="474135" y="1625798"/>
            <a:ext cx="8221132" cy="5539978"/>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solidFill>
                  <a:prstClr val="black"/>
                </a:solidFill>
                <a:cs typeface="Arial" panose="020B0604020202020204" pitchFamily="34" charset="0"/>
              </a:rPr>
              <a:t>Little about </a:t>
            </a:r>
            <a:r>
              <a:rPr lang="en-US" sz="2400" dirty="0">
                <a:solidFill>
                  <a:prstClr val="black"/>
                </a:solidFill>
                <a:cs typeface="Arial" panose="020B0604020202020204" pitchFamily="34" charset="0"/>
              </a:rPr>
              <a:t>sage-grouse biology </a:t>
            </a:r>
          </a:p>
          <a:p>
            <a:pPr marL="627062" lvl="1" indent="-342900">
              <a:buFont typeface="Wingdings" panose="05000000000000000000" pitchFamily="2" charset="2"/>
              <a:buChar char="ü"/>
            </a:pPr>
            <a:r>
              <a:rPr lang="en-US" sz="2000" dirty="0">
                <a:solidFill>
                  <a:prstClr val="black"/>
                </a:solidFill>
                <a:cs typeface="Arial" panose="020B0604020202020204" pitchFamily="34" charset="0"/>
              </a:rPr>
              <a:t>Always must be considered in the </a:t>
            </a:r>
            <a:r>
              <a:rPr lang="en-US" sz="2000" i="1" u="sng" dirty="0">
                <a:solidFill>
                  <a:prstClr val="black"/>
                </a:solidFill>
                <a:cs typeface="Arial" panose="020B0604020202020204" pitchFamily="34" charset="0"/>
              </a:rPr>
              <a:t>context of habitat availability and structure</a:t>
            </a:r>
            <a:r>
              <a:rPr lang="en-US" sz="2000" dirty="0">
                <a:solidFill>
                  <a:prstClr val="black"/>
                </a:solidFill>
                <a:cs typeface="Arial" panose="020B0604020202020204" pitchFamily="34" charset="0"/>
              </a:rPr>
              <a:t> </a:t>
            </a:r>
          </a:p>
          <a:p>
            <a:pPr marL="342900" indent="-342900">
              <a:buFont typeface="Wingdings" panose="05000000000000000000" pitchFamily="2" charset="2"/>
              <a:buChar char="Ø"/>
            </a:pPr>
            <a:r>
              <a:rPr lang="en-US" sz="2400" dirty="0">
                <a:solidFill>
                  <a:prstClr val="black"/>
                </a:solidFill>
                <a:cs typeface="Arial" panose="020B0604020202020204" pitchFamily="34" charset="0"/>
              </a:rPr>
              <a:t>Especially during the critical period from nest initiation through early and late brood rearing. Some important considerations:</a:t>
            </a:r>
          </a:p>
          <a:p>
            <a:pPr marL="627062" indent="-342900">
              <a:buFont typeface="Wingdings" panose="05000000000000000000" pitchFamily="2" charset="2"/>
              <a:buChar char="ü"/>
            </a:pPr>
            <a:r>
              <a:rPr lang="en-US" sz="2000" dirty="0" smtClean="0">
                <a:solidFill>
                  <a:prstClr val="black"/>
                </a:solidFill>
                <a:cs typeface="Arial" panose="020B0604020202020204" pitchFamily="34" charset="0"/>
              </a:rPr>
              <a:t>Breeding typically </a:t>
            </a:r>
            <a:r>
              <a:rPr lang="en-US" sz="2000" dirty="0">
                <a:solidFill>
                  <a:prstClr val="black"/>
                </a:solidFill>
                <a:cs typeface="Arial" panose="020B0604020202020204" pitchFamily="34" charset="0"/>
              </a:rPr>
              <a:t>occurs from mid to late March through early April</a:t>
            </a:r>
          </a:p>
          <a:p>
            <a:pPr marL="627062" indent="-342900">
              <a:buFont typeface="Wingdings" panose="05000000000000000000" pitchFamily="2" charset="2"/>
              <a:buChar char="ü"/>
            </a:pPr>
            <a:r>
              <a:rPr lang="en-US" sz="2000" dirty="0">
                <a:solidFill>
                  <a:prstClr val="black"/>
                </a:solidFill>
                <a:cs typeface="Arial" panose="020B0604020202020204" pitchFamily="34" charset="0"/>
              </a:rPr>
              <a:t>Nest sites typically selected 1-2 weeks </a:t>
            </a:r>
            <a:r>
              <a:rPr lang="en-US" sz="2000" dirty="0" smtClean="0">
                <a:solidFill>
                  <a:prstClr val="black"/>
                </a:solidFill>
                <a:cs typeface="Arial" panose="020B0604020202020204" pitchFamily="34" charset="0"/>
              </a:rPr>
              <a:t>before breeding</a:t>
            </a:r>
            <a:endParaRPr lang="en-US" sz="2000" dirty="0">
              <a:solidFill>
                <a:prstClr val="black"/>
              </a:solidFill>
              <a:cs typeface="Arial" panose="020B0604020202020204" pitchFamily="34" charset="0"/>
            </a:endParaRPr>
          </a:p>
          <a:p>
            <a:pPr marL="627062" indent="-342900">
              <a:buFont typeface="Wingdings" panose="05000000000000000000" pitchFamily="2" charset="2"/>
              <a:buChar char="ü"/>
            </a:pPr>
            <a:r>
              <a:rPr lang="en-US" sz="2000" dirty="0" smtClean="0">
                <a:solidFill>
                  <a:prstClr val="black"/>
                </a:solidFill>
                <a:cs typeface="Arial" panose="020B0604020202020204" pitchFamily="34" charset="0"/>
              </a:rPr>
              <a:t>Laying/Incubation </a:t>
            </a:r>
            <a:r>
              <a:rPr lang="en-US" sz="2000" dirty="0">
                <a:solidFill>
                  <a:prstClr val="black"/>
                </a:solidFill>
                <a:cs typeface="Arial" panose="020B0604020202020204" pitchFamily="34" charset="0"/>
              </a:rPr>
              <a:t>begins about 3 weeks after </a:t>
            </a:r>
            <a:r>
              <a:rPr lang="en-US" sz="2000" dirty="0" smtClean="0">
                <a:solidFill>
                  <a:prstClr val="black"/>
                </a:solidFill>
                <a:cs typeface="Arial" panose="020B0604020202020204" pitchFamily="34" charset="0"/>
              </a:rPr>
              <a:t>conception</a:t>
            </a:r>
            <a:endParaRPr lang="en-US" sz="2000" dirty="0">
              <a:solidFill>
                <a:prstClr val="black"/>
              </a:solidFill>
              <a:cs typeface="Arial" panose="020B0604020202020204" pitchFamily="34" charset="0"/>
            </a:endParaRPr>
          </a:p>
          <a:p>
            <a:pPr marL="627062" indent="-342900">
              <a:buFont typeface="Wingdings" panose="05000000000000000000" pitchFamily="2" charset="2"/>
              <a:buChar char="ü"/>
            </a:pPr>
            <a:r>
              <a:rPr lang="en-US" sz="2000" dirty="0">
                <a:solidFill>
                  <a:prstClr val="black"/>
                </a:solidFill>
                <a:cs typeface="Arial" panose="020B0604020202020204" pitchFamily="34" charset="0"/>
              </a:rPr>
              <a:t>Peak hatch is 6-7 weeks after </a:t>
            </a:r>
            <a:r>
              <a:rPr lang="en-US" sz="2000" dirty="0" smtClean="0">
                <a:solidFill>
                  <a:prstClr val="black"/>
                </a:solidFill>
                <a:cs typeface="Arial" panose="020B0604020202020204" pitchFamily="34" charset="0"/>
              </a:rPr>
              <a:t>conception (</a:t>
            </a:r>
            <a:r>
              <a:rPr lang="en-US" sz="2000" dirty="0">
                <a:solidFill>
                  <a:prstClr val="black"/>
                </a:solidFill>
                <a:cs typeface="Arial" panose="020B0604020202020204" pitchFamily="34" charset="0"/>
              </a:rPr>
              <a:t>mid to </a:t>
            </a:r>
            <a:r>
              <a:rPr lang="en-US" sz="2000" dirty="0" smtClean="0">
                <a:solidFill>
                  <a:prstClr val="black"/>
                </a:solidFill>
                <a:cs typeface="Arial" panose="020B0604020202020204" pitchFamily="34" charset="0"/>
              </a:rPr>
              <a:t>early June, </a:t>
            </a:r>
            <a:r>
              <a:rPr lang="en-US" sz="2000" dirty="0">
                <a:solidFill>
                  <a:prstClr val="black"/>
                </a:solidFill>
                <a:cs typeface="Arial" panose="020B0604020202020204" pitchFamily="34" charset="0"/>
              </a:rPr>
              <a:t>re-nests often later)</a:t>
            </a:r>
          </a:p>
          <a:p>
            <a:pPr marL="627062" indent="-342900">
              <a:buFont typeface="Wingdings" panose="05000000000000000000" pitchFamily="2" charset="2"/>
              <a:buChar char="ü"/>
            </a:pPr>
            <a:r>
              <a:rPr lang="en-US" sz="2000" dirty="0">
                <a:solidFill>
                  <a:prstClr val="black"/>
                </a:solidFill>
                <a:cs typeface="Arial" panose="020B0604020202020204" pitchFamily="34" charset="0"/>
              </a:rPr>
              <a:t>Forbs are a known dietary necessity for hens from pre-incubation (egg formation) through early brood rearing, and as chicks </a:t>
            </a:r>
            <a:r>
              <a:rPr lang="en-US" sz="2000" dirty="0" smtClean="0">
                <a:solidFill>
                  <a:prstClr val="black"/>
                </a:solidFill>
                <a:cs typeface="Arial" panose="020B0604020202020204" pitchFamily="34" charset="0"/>
              </a:rPr>
              <a:t>age (late brood rearing</a:t>
            </a:r>
            <a:endParaRPr lang="en-US" sz="2000" dirty="0">
              <a:solidFill>
                <a:prstClr val="black"/>
              </a:solidFill>
              <a:cs typeface="Arial" panose="020B0604020202020204" pitchFamily="34" charset="0"/>
            </a:endParaRPr>
          </a:p>
          <a:p>
            <a:pPr marL="627062" indent="-342900">
              <a:buFont typeface="Wingdings" panose="05000000000000000000" pitchFamily="2" charset="2"/>
              <a:buChar char="ü"/>
            </a:pPr>
            <a:r>
              <a:rPr lang="en-US" sz="2000" dirty="0">
                <a:solidFill>
                  <a:prstClr val="black"/>
                </a:solidFill>
                <a:cs typeface="Arial" panose="020B0604020202020204" pitchFamily="34" charset="0"/>
              </a:rPr>
              <a:t>Forbs likely increase insect abundance and diversity- critical to chicks the first 2-4 weeks of life</a:t>
            </a:r>
          </a:p>
          <a:p>
            <a:endParaRPr lang="en-US" dirty="0">
              <a:solidFill>
                <a:prstClr val="black"/>
              </a:solidFill>
            </a:endParaRPr>
          </a:p>
        </p:txBody>
      </p:sp>
    </p:spTree>
    <p:extLst>
      <p:ext uri="{BB962C8B-B14F-4D97-AF65-F5344CB8AC3E}">
        <p14:creationId xmlns:p14="http://schemas.microsoft.com/office/powerpoint/2010/main" val="782642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002" y="110150"/>
            <a:ext cx="5915025" cy="1050436"/>
          </a:xfrm>
        </p:spPr>
        <p:txBody>
          <a:bodyPr/>
          <a:lstStyle/>
          <a:p>
            <a:pPr algn="ctr"/>
            <a:r>
              <a:rPr lang="en-US" b="1" dirty="0" smtClean="0">
                <a:latin typeface="Arial" panose="020B0604020202020204" pitchFamily="34" charset="0"/>
                <a:cs typeface="Arial" panose="020B0604020202020204" pitchFamily="34" charset="0"/>
              </a:rPr>
              <a:t>More Conclusions</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287867" y="1500072"/>
            <a:ext cx="8669866" cy="5109091"/>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prstClr val="black"/>
                </a:solidFill>
                <a:latin typeface="Calibri" panose="020F0502020204030204"/>
              </a:rPr>
              <a:t>Lower elevation of sagebrush belt used for nesting constrained by abundance and availability of forbs in late May and early June – Desiccation </a:t>
            </a:r>
          </a:p>
          <a:p>
            <a:pPr marL="742950" lvl="1" indent="-285750">
              <a:buFont typeface="Wingdings" panose="05000000000000000000" pitchFamily="2" charset="2"/>
              <a:buChar char="ü"/>
            </a:pPr>
            <a:r>
              <a:rPr lang="en-US" sz="2000" dirty="0">
                <a:solidFill>
                  <a:prstClr val="black"/>
                </a:solidFill>
                <a:latin typeface="Calibri" panose="020F0502020204030204"/>
              </a:rPr>
              <a:t>&lt; 5,000 to 5,500/6,000 </a:t>
            </a:r>
            <a:r>
              <a:rPr lang="en-US" sz="2000" dirty="0" err="1" smtClean="0">
                <a:solidFill>
                  <a:prstClr val="black"/>
                </a:solidFill>
                <a:latin typeface="Calibri" panose="020F0502020204030204"/>
              </a:rPr>
              <a:t>ft</a:t>
            </a:r>
            <a:r>
              <a:rPr lang="en-US" sz="2000" dirty="0" smtClean="0">
                <a:solidFill>
                  <a:prstClr val="black"/>
                </a:solidFill>
                <a:latin typeface="Calibri" panose="020F0502020204030204"/>
              </a:rPr>
              <a:t>,  maybe higher in central to southeast NV</a:t>
            </a:r>
            <a:endParaRPr lang="en-US" sz="2000" dirty="0">
              <a:solidFill>
                <a:prstClr val="black"/>
              </a:solidFill>
              <a:latin typeface="Calibri" panose="020F0502020204030204"/>
            </a:endParaRPr>
          </a:p>
          <a:p>
            <a:pPr marL="285750" indent="-285750">
              <a:buFont typeface="Wingdings" panose="05000000000000000000" pitchFamily="2" charset="2"/>
              <a:buChar char="Ø"/>
            </a:pPr>
            <a:r>
              <a:rPr lang="en-US" sz="2400" dirty="0">
                <a:solidFill>
                  <a:prstClr val="black"/>
                </a:solidFill>
                <a:latin typeface="Calibri" panose="020F0502020204030204"/>
              </a:rPr>
              <a:t>Upper end </a:t>
            </a:r>
            <a:r>
              <a:rPr lang="en-US" sz="2400" dirty="0" smtClean="0">
                <a:solidFill>
                  <a:prstClr val="black"/>
                </a:solidFill>
                <a:latin typeface="Calibri" panose="020F0502020204030204"/>
              </a:rPr>
              <a:t>of nesting belt constrained by </a:t>
            </a:r>
            <a:r>
              <a:rPr lang="en-US" sz="2400" dirty="0">
                <a:solidFill>
                  <a:prstClr val="black"/>
                </a:solidFill>
                <a:latin typeface="Calibri" panose="020F0502020204030204"/>
              </a:rPr>
              <a:t>typical snow cover during nest initiation period</a:t>
            </a:r>
          </a:p>
          <a:p>
            <a:pPr marL="742950" lvl="1" indent="-285750">
              <a:buFont typeface="Wingdings" panose="05000000000000000000" pitchFamily="2" charset="2"/>
              <a:buChar char="ü"/>
            </a:pPr>
            <a:r>
              <a:rPr lang="en-US" sz="2000" dirty="0">
                <a:solidFill>
                  <a:prstClr val="black"/>
                </a:solidFill>
                <a:latin typeface="Calibri" panose="020F0502020204030204"/>
              </a:rPr>
              <a:t>&gt; 6,500 to 7,000 </a:t>
            </a:r>
            <a:r>
              <a:rPr lang="en-US" sz="2000" dirty="0" err="1">
                <a:solidFill>
                  <a:prstClr val="black"/>
                </a:solidFill>
                <a:latin typeface="Calibri" panose="020F0502020204030204"/>
              </a:rPr>
              <a:t>ft</a:t>
            </a:r>
            <a:r>
              <a:rPr lang="en-US" sz="2000" dirty="0">
                <a:solidFill>
                  <a:prstClr val="black"/>
                </a:solidFill>
                <a:latin typeface="Calibri" panose="020F0502020204030204"/>
              </a:rPr>
              <a:t>, but strongly influenced by topography, ecological site (low sage melts before big sage) and total precipitation</a:t>
            </a:r>
          </a:p>
          <a:p>
            <a:pPr marL="285750" indent="-285750">
              <a:buFont typeface="Wingdings" panose="05000000000000000000" pitchFamily="2" charset="2"/>
              <a:buChar char="Ø"/>
            </a:pPr>
            <a:r>
              <a:rPr lang="en-US" sz="2400" dirty="0">
                <a:solidFill>
                  <a:prstClr val="black"/>
                </a:solidFill>
                <a:latin typeface="Calibri" panose="020F0502020204030204"/>
              </a:rPr>
              <a:t>Optimal belt is 6,000 to 7,000 </a:t>
            </a:r>
            <a:r>
              <a:rPr lang="en-US" sz="2400" dirty="0" err="1">
                <a:solidFill>
                  <a:prstClr val="black"/>
                </a:solidFill>
                <a:latin typeface="Calibri" panose="020F0502020204030204"/>
              </a:rPr>
              <a:t>ft</a:t>
            </a:r>
            <a:endParaRPr lang="en-US" sz="2400" dirty="0">
              <a:solidFill>
                <a:prstClr val="black"/>
              </a:solidFill>
              <a:latin typeface="Calibri" panose="020F0502020204030204"/>
            </a:endParaRPr>
          </a:p>
          <a:p>
            <a:pPr marL="742950" lvl="1" indent="-285750">
              <a:buFont typeface="Wingdings" panose="05000000000000000000" pitchFamily="2" charset="2"/>
              <a:buChar char="ü"/>
            </a:pPr>
            <a:r>
              <a:rPr lang="en-US" sz="2000" dirty="0">
                <a:solidFill>
                  <a:prstClr val="black"/>
                </a:solidFill>
                <a:latin typeface="Calibri" panose="020F0502020204030204"/>
              </a:rPr>
              <a:t>Gentle </a:t>
            </a:r>
            <a:r>
              <a:rPr lang="en-US" sz="2000" dirty="0" smtClean="0">
                <a:solidFill>
                  <a:prstClr val="black"/>
                </a:solidFill>
                <a:latin typeface="Calibri" panose="020F0502020204030204"/>
              </a:rPr>
              <a:t>slopes &lt; 20% slope</a:t>
            </a:r>
            <a:endParaRPr lang="en-US" sz="2000" dirty="0">
              <a:solidFill>
                <a:prstClr val="black"/>
              </a:solidFill>
              <a:latin typeface="Calibri" panose="020F0502020204030204"/>
            </a:endParaRPr>
          </a:p>
          <a:p>
            <a:pPr marL="742950" lvl="1" indent="-285750">
              <a:buFont typeface="Wingdings" panose="05000000000000000000" pitchFamily="2" charset="2"/>
              <a:buChar char="ü"/>
            </a:pPr>
            <a:r>
              <a:rPr lang="en-US" sz="2000" dirty="0">
                <a:solidFill>
                  <a:prstClr val="black"/>
                </a:solidFill>
                <a:latin typeface="Calibri" panose="020F0502020204030204"/>
              </a:rPr>
              <a:t>Very heterogeneous mix of LSB and BSB ecological sites</a:t>
            </a:r>
          </a:p>
          <a:p>
            <a:pPr marL="1143000" lvl="2" indent="-228600">
              <a:buFont typeface="Wingdings" panose="05000000000000000000" pitchFamily="2" charset="2"/>
              <a:buChar char="§"/>
            </a:pPr>
            <a:r>
              <a:rPr lang="en-US" dirty="0">
                <a:solidFill>
                  <a:prstClr val="black"/>
                </a:solidFill>
                <a:latin typeface="Calibri" panose="020F0502020204030204"/>
              </a:rPr>
              <a:t>Potential for abundant forb production on most sites</a:t>
            </a:r>
          </a:p>
          <a:p>
            <a:pPr marL="742950" lvl="1" indent="-285750">
              <a:buFont typeface="Wingdings" panose="05000000000000000000" pitchFamily="2" charset="2"/>
              <a:buChar char="ü"/>
            </a:pPr>
            <a:r>
              <a:rPr lang="en-US" sz="2000" dirty="0">
                <a:solidFill>
                  <a:prstClr val="black"/>
                </a:solidFill>
                <a:latin typeface="Calibri" panose="020F0502020204030204"/>
              </a:rPr>
              <a:t>Abundant perennial grasses – helps with insects – Site resilience</a:t>
            </a:r>
          </a:p>
          <a:p>
            <a:pPr marL="742950" lvl="1" indent="-285750">
              <a:buFont typeface="Wingdings" panose="05000000000000000000" pitchFamily="2" charset="2"/>
              <a:buChar char="ü"/>
            </a:pPr>
            <a:r>
              <a:rPr lang="en-US" sz="2000" dirty="0">
                <a:solidFill>
                  <a:prstClr val="black"/>
                </a:solidFill>
                <a:latin typeface="Calibri" panose="020F0502020204030204"/>
              </a:rPr>
              <a:t>Many </a:t>
            </a:r>
            <a:r>
              <a:rPr lang="en-US" sz="2000" dirty="0" smtClean="0">
                <a:solidFill>
                  <a:prstClr val="black"/>
                </a:solidFill>
                <a:latin typeface="Calibri" panose="020F0502020204030204"/>
              </a:rPr>
              <a:t>moist/wet </a:t>
            </a:r>
            <a:r>
              <a:rPr lang="en-US" sz="2000" dirty="0">
                <a:solidFill>
                  <a:prstClr val="black"/>
                </a:solidFill>
                <a:latin typeface="Calibri" panose="020F0502020204030204"/>
              </a:rPr>
              <a:t>meadows nearby with large perimeter to area ratio</a:t>
            </a:r>
          </a:p>
          <a:p>
            <a:pPr marL="285750" indent="-285750">
              <a:buFont typeface="Wingdings" panose="05000000000000000000" pitchFamily="2" charset="2"/>
              <a:buChar char="Ø"/>
            </a:pPr>
            <a:r>
              <a:rPr lang="en-US" sz="2400" dirty="0">
                <a:solidFill>
                  <a:prstClr val="black"/>
                </a:solidFill>
                <a:latin typeface="Calibri" panose="020F0502020204030204"/>
              </a:rPr>
              <a:t>Further from optimum – less the landscape potential to SG</a:t>
            </a:r>
          </a:p>
        </p:txBody>
      </p:sp>
    </p:spTree>
    <p:extLst>
      <p:ext uri="{BB962C8B-B14F-4D97-AF65-F5344CB8AC3E}">
        <p14:creationId xmlns:p14="http://schemas.microsoft.com/office/powerpoint/2010/main" val="3471376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949" y="68795"/>
            <a:ext cx="7886700" cy="1325563"/>
          </a:xfrm>
        </p:spPr>
        <p:txBody>
          <a:bodyPr/>
          <a:lstStyle/>
          <a:p>
            <a:pPr algn="ctr"/>
            <a:r>
              <a:rPr lang="en-US" b="1" dirty="0" smtClean="0">
                <a:latin typeface="Arial" panose="020B0604020202020204" pitchFamily="34" charset="0"/>
                <a:cs typeface="Arial" panose="020B0604020202020204" pitchFamily="34" charset="0"/>
              </a:rPr>
              <a:t>Still More Conclusions</a:t>
            </a:r>
            <a:endParaRPr lang="en-US" b="1" dirty="0">
              <a:latin typeface="Arial" panose="020B0604020202020204" pitchFamily="34" charset="0"/>
              <a:cs typeface="Arial" panose="020B0604020202020204" pitchFamily="34" charset="0"/>
            </a:endParaRPr>
          </a:p>
        </p:txBody>
      </p:sp>
      <p:sp>
        <p:nvSpPr>
          <p:cNvPr id="3" name="Rectangle 2"/>
          <p:cNvSpPr/>
          <p:nvPr/>
        </p:nvSpPr>
        <p:spPr>
          <a:xfrm>
            <a:off x="296333" y="1536085"/>
            <a:ext cx="8525933" cy="4524315"/>
          </a:xfrm>
          <a:prstGeom prst="rect">
            <a:avLst/>
          </a:prstGeom>
        </p:spPr>
        <p:txBody>
          <a:bodyPr wrap="square">
            <a:spAutoFit/>
          </a:bodyPr>
          <a:lstStyle/>
          <a:p>
            <a:pPr marL="342900" indent="-342900">
              <a:buFont typeface="Wingdings" panose="05000000000000000000" pitchFamily="2" charset="2"/>
              <a:buChar char="Ø"/>
            </a:pPr>
            <a:r>
              <a:rPr lang="en-US" sz="2400" dirty="0">
                <a:solidFill>
                  <a:prstClr val="black"/>
                </a:solidFill>
                <a:latin typeface="Calibri" panose="020F0502020204030204"/>
              </a:rPr>
              <a:t>Maintaining the ability of a site to become inhabited by large, deep-rooted perennial bunchgrasses (resilience) is essential to sustaining a sites indefinite potential for use by sage-grouse</a:t>
            </a:r>
          </a:p>
          <a:p>
            <a:pPr marL="342900" indent="-342900">
              <a:buFont typeface="Wingdings" panose="05000000000000000000" pitchFamily="2" charset="2"/>
              <a:buChar char="Ø"/>
            </a:pPr>
            <a:r>
              <a:rPr lang="en-US" sz="2400" dirty="0">
                <a:solidFill>
                  <a:prstClr val="black"/>
                </a:solidFill>
                <a:latin typeface="Calibri" panose="020F0502020204030204"/>
              </a:rPr>
              <a:t>If less SB is desired, make sure the perennial herbaceous component is likely to increase sufficiently post-treatment, to fully occupy the site increase </a:t>
            </a:r>
          </a:p>
          <a:p>
            <a:pPr marL="800100" lvl="1" indent="-342900">
              <a:buFont typeface="Wingdings" panose="05000000000000000000" pitchFamily="2" charset="2"/>
              <a:buChar char="ü"/>
            </a:pPr>
            <a:r>
              <a:rPr lang="en-US" sz="2400" dirty="0">
                <a:solidFill>
                  <a:prstClr val="black"/>
                </a:solidFill>
                <a:latin typeface="Calibri" panose="020F0502020204030204"/>
              </a:rPr>
              <a:t>Match fuel break size,  structure, and density to the scale of the risk for the area of concern</a:t>
            </a:r>
          </a:p>
          <a:p>
            <a:pPr marL="342900" indent="-342900">
              <a:buFont typeface="Wingdings" panose="05000000000000000000" pitchFamily="2" charset="2"/>
              <a:buChar char="Ø"/>
            </a:pPr>
            <a:r>
              <a:rPr lang="en-US" sz="2400" dirty="0">
                <a:solidFill>
                  <a:prstClr val="black"/>
                </a:solidFill>
                <a:latin typeface="Calibri" panose="020F0502020204030204"/>
              </a:rPr>
              <a:t>If more sagebrush plants are desired, establishment is largely episodic, with longer periods between establishment years on the more arid sites. The PDO phase appears to play an important role</a:t>
            </a:r>
          </a:p>
        </p:txBody>
      </p:sp>
    </p:spTree>
    <p:extLst>
      <p:ext uri="{BB962C8B-B14F-4D97-AF65-F5344CB8AC3E}">
        <p14:creationId xmlns:p14="http://schemas.microsoft.com/office/powerpoint/2010/main" val="3678950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36"/>
            <a:ext cx="7886700" cy="1325563"/>
          </a:xfrm>
        </p:spPr>
        <p:txBody>
          <a:bodyPr/>
          <a:lstStyle/>
          <a:p>
            <a:pPr algn="ctr"/>
            <a:r>
              <a:rPr lang="en-US" b="1" dirty="0" smtClean="0">
                <a:latin typeface="Arial" panose="020B0604020202020204" pitchFamily="34" charset="0"/>
                <a:cs typeface="Arial" panose="020B0604020202020204" pitchFamily="34" charset="0"/>
              </a:rPr>
              <a:t>Important Side-Boards for Prioritization</a:t>
            </a:r>
            <a:endParaRPr lang="en-US" b="1" dirty="0">
              <a:latin typeface="Arial" panose="020B0604020202020204" pitchFamily="34" charset="0"/>
              <a:cs typeface="Arial" panose="020B0604020202020204" pitchFamily="34" charset="0"/>
            </a:endParaRPr>
          </a:p>
        </p:txBody>
      </p:sp>
      <p:sp>
        <p:nvSpPr>
          <p:cNvPr id="3" name="Rectangle 2"/>
          <p:cNvSpPr/>
          <p:nvPr/>
        </p:nvSpPr>
        <p:spPr>
          <a:xfrm>
            <a:off x="254979" y="1527746"/>
            <a:ext cx="8634046" cy="5301451"/>
          </a:xfrm>
          <a:prstGeom prst="rect">
            <a:avLst/>
          </a:prstGeom>
        </p:spPr>
        <p:txBody>
          <a:bodyPr wrap="square">
            <a:spAutoFit/>
          </a:bodyPr>
          <a:lstStyle/>
          <a:p>
            <a:pPr marL="285750" lvl="0" indent="-285750">
              <a:spcAft>
                <a:spcPts val="300"/>
              </a:spcAft>
              <a:buFont typeface="Wingdings" panose="05000000000000000000" pitchFamily="2" charset="2"/>
              <a:buChar char="Ø"/>
            </a:pPr>
            <a:r>
              <a:rPr lang="en-US" sz="2200" dirty="0">
                <a:solidFill>
                  <a:prstClr val="black"/>
                </a:solidFill>
              </a:rPr>
              <a:t>Understand the intrinsic landscape potential of areas inhabited by, or potentially inhabited by sage-grouse, and recognize differences in potential in and among areas inhabited (PMU’s</a:t>
            </a:r>
            <a:r>
              <a:rPr lang="en-US" sz="2200" dirty="0" smtClean="0">
                <a:solidFill>
                  <a:prstClr val="black"/>
                </a:solidFill>
              </a:rPr>
              <a:t>)</a:t>
            </a:r>
          </a:p>
          <a:p>
            <a:pPr marL="285750" indent="-285750">
              <a:spcAft>
                <a:spcPts val="300"/>
              </a:spcAft>
              <a:buFont typeface="Wingdings" panose="05000000000000000000" pitchFamily="2" charset="2"/>
              <a:buChar char="Ø"/>
            </a:pPr>
            <a:r>
              <a:rPr lang="en-US" sz="2200" dirty="0">
                <a:solidFill>
                  <a:prstClr val="black"/>
                </a:solidFill>
              </a:rPr>
              <a:t>Understand the primary risks to sage-grouse in each PMU or landscape area of concern and manage accordingly </a:t>
            </a:r>
          </a:p>
          <a:p>
            <a:pPr marL="690563" lvl="1" indent="-403225">
              <a:spcAft>
                <a:spcPts val="300"/>
              </a:spcAft>
              <a:buFont typeface="Wingdings" panose="05000000000000000000" pitchFamily="2" charset="2"/>
              <a:buChar char="ü"/>
            </a:pPr>
            <a:r>
              <a:rPr lang="en-US" sz="2000" dirty="0" smtClean="0">
                <a:solidFill>
                  <a:prstClr val="black"/>
                </a:solidFill>
              </a:rPr>
              <a:t>Is your focus to protect something from an external </a:t>
            </a:r>
            <a:r>
              <a:rPr lang="en-US" sz="2000" dirty="0" smtClean="0">
                <a:solidFill>
                  <a:prstClr val="black"/>
                </a:solidFill>
              </a:rPr>
              <a:t>risk or internal risk, </a:t>
            </a:r>
            <a:r>
              <a:rPr lang="en-US" sz="2000" dirty="0" smtClean="0">
                <a:solidFill>
                  <a:prstClr val="black"/>
                </a:solidFill>
              </a:rPr>
              <a:t>improve the quality of an important landscape element, or both</a:t>
            </a:r>
            <a:endParaRPr lang="en-US" sz="2000" dirty="0">
              <a:solidFill>
                <a:prstClr val="black"/>
              </a:solidFill>
            </a:endParaRPr>
          </a:p>
          <a:p>
            <a:pPr marL="285750" lvl="0" indent="-285750">
              <a:spcAft>
                <a:spcPts val="300"/>
              </a:spcAft>
              <a:buFont typeface="Wingdings" panose="05000000000000000000" pitchFamily="2" charset="2"/>
              <a:buChar char="Ø"/>
            </a:pPr>
            <a:r>
              <a:rPr lang="en-US" sz="2200" dirty="0" smtClean="0">
                <a:solidFill>
                  <a:prstClr val="black"/>
                </a:solidFill>
              </a:rPr>
              <a:t>Prioritize </a:t>
            </a:r>
            <a:r>
              <a:rPr lang="en-US" sz="2200" dirty="0">
                <a:solidFill>
                  <a:prstClr val="black"/>
                </a:solidFill>
              </a:rPr>
              <a:t>the landscapes and areas within those landscapes, where changes in management, specific management actions, or “specific projects” are more likely </a:t>
            </a:r>
            <a:r>
              <a:rPr lang="en-US" sz="2200" dirty="0" smtClean="0">
                <a:solidFill>
                  <a:prstClr val="black"/>
                </a:solidFill>
              </a:rPr>
              <a:t>to </a:t>
            </a:r>
            <a:r>
              <a:rPr lang="en-US" sz="2200" dirty="0">
                <a:solidFill>
                  <a:prstClr val="black"/>
                </a:solidFill>
              </a:rPr>
              <a:t>improve </a:t>
            </a:r>
            <a:r>
              <a:rPr lang="en-US" sz="2200" u="sng" dirty="0">
                <a:solidFill>
                  <a:prstClr val="black"/>
                </a:solidFill>
              </a:rPr>
              <a:t>landscape</a:t>
            </a:r>
            <a:r>
              <a:rPr lang="en-US" sz="2200" dirty="0">
                <a:solidFill>
                  <a:prstClr val="black"/>
                </a:solidFill>
              </a:rPr>
              <a:t> resistance and resilience to inevitable disturbances</a:t>
            </a:r>
          </a:p>
          <a:p>
            <a:pPr marL="285750" lvl="0" indent="-285750">
              <a:spcAft>
                <a:spcPts val="300"/>
              </a:spcAft>
              <a:buFont typeface="Wingdings" panose="05000000000000000000" pitchFamily="2" charset="2"/>
              <a:buChar char="Ø"/>
            </a:pPr>
            <a:r>
              <a:rPr lang="en-US" sz="2200" dirty="0">
                <a:solidFill>
                  <a:prstClr val="black"/>
                </a:solidFill>
              </a:rPr>
              <a:t>Match the scale (size, space, and time) </a:t>
            </a:r>
            <a:r>
              <a:rPr lang="en-US" sz="2200" dirty="0" smtClean="0">
                <a:solidFill>
                  <a:prstClr val="black"/>
                </a:solidFill>
              </a:rPr>
              <a:t>of projects/management actions to </a:t>
            </a:r>
            <a:r>
              <a:rPr lang="en-US" sz="2200" dirty="0">
                <a:solidFill>
                  <a:prstClr val="black"/>
                </a:solidFill>
              </a:rPr>
              <a:t>the specific risks </a:t>
            </a:r>
            <a:r>
              <a:rPr lang="en-US" sz="2200" dirty="0" smtClean="0">
                <a:solidFill>
                  <a:prstClr val="black"/>
                </a:solidFill>
              </a:rPr>
              <a:t>that affect </a:t>
            </a:r>
            <a:r>
              <a:rPr lang="en-US" sz="2200" dirty="0">
                <a:solidFill>
                  <a:prstClr val="black"/>
                </a:solidFill>
              </a:rPr>
              <a:t>the target SG </a:t>
            </a:r>
            <a:r>
              <a:rPr lang="en-US" sz="2200" dirty="0" smtClean="0">
                <a:solidFill>
                  <a:prstClr val="black"/>
                </a:solidFill>
              </a:rPr>
              <a:t>populations/habitat.</a:t>
            </a:r>
            <a:endParaRPr lang="en-US" sz="2200" dirty="0">
              <a:solidFill>
                <a:prstClr val="black"/>
              </a:solidFill>
            </a:endParaRPr>
          </a:p>
          <a:p>
            <a:pPr marL="285750" indent="-285750">
              <a:spcAft>
                <a:spcPts val="300"/>
              </a:spcAft>
              <a:buFont typeface="Wingdings" panose="05000000000000000000" pitchFamily="2" charset="2"/>
              <a:buChar char="Ø"/>
            </a:pPr>
            <a:r>
              <a:rPr lang="en-US" sz="2200" dirty="0" smtClean="0">
                <a:solidFill>
                  <a:prstClr val="black"/>
                </a:solidFill>
              </a:rPr>
              <a:t>If </a:t>
            </a:r>
            <a:r>
              <a:rPr lang="en-US" sz="2200" dirty="0">
                <a:solidFill>
                  <a:prstClr val="black"/>
                </a:solidFill>
              </a:rPr>
              <a:t>you do not have resources for </a:t>
            </a:r>
            <a:r>
              <a:rPr lang="en-US" sz="2200" dirty="0" smtClean="0">
                <a:solidFill>
                  <a:prstClr val="black"/>
                </a:solidFill>
              </a:rPr>
              <a:t>M&amp;O, </a:t>
            </a:r>
            <a:r>
              <a:rPr lang="en-US" sz="2200" dirty="0">
                <a:solidFill>
                  <a:prstClr val="black"/>
                </a:solidFill>
              </a:rPr>
              <a:t>question if the action or project should occur</a:t>
            </a:r>
          </a:p>
        </p:txBody>
      </p:sp>
    </p:spTree>
    <p:extLst>
      <p:ext uri="{BB962C8B-B14F-4D97-AF65-F5344CB8AC3E}">
        <p14:creationId xmlns:p14="http://schemas.microsoft.com/office/powerpoint/2010/main" val="3472073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307592" y="320050"/>
            <a:ext cx="64008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Questions</a:t>
            </a:r>
            <a:endParaRPr lang="en-US" sz="4400" b="1" dirty="0">
              <a:latin typeface="Arial" panose="020B0604020202020204" pitchFamily="34" charset="0"/>
              <a:cs typeface="Arial" panose="020B0604020202020204" pitchFamily="34" charset="0"/>
            </a:endParaRPr>
          </a:p>
        </p:txBody>
      </p:sp>
      <p:sp>
        <p:nvSpPr>
          <p:cNvPr id="6" name="TextBox 5"/>
          <p:cNvSpPr txBox="1"/>
          <p:nvPr/>
        </p:nvSpPr>
        <p:spPr>
          <a:xfrm>
            <a:off x="304801" y="6302188"/>
            <a:ext cx="3146612" cy="369332"/>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Montana Mountains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412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524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733" y="475129"/>
            <a:ext cx="7772400" cy="2656994"/>
          </a:xfrm>
        </p:spPr>
        <p:txBody>
          <a:bodyPr>
            <a:normAutofit fontScale="90000"/>
          </a:bodyPr>
          <a:lstStyle/>
          <a:p>
            <a:r>
              <a:rPr lang="en-US" sz="3200" b="1" dirty="0" smtClean="0">
                <a:solidFill>
                  <a:schemeClr val="bg1"/>
                </a:solidFill>
                <a:latin typeface="Arial" panose="020B0604020202020204" pitchFamily="34" charset="0"/>
                <a:cs typeface="Arial" panose="020B0604020202020204" pitchFamily="34" charset="0"/>
              </a:rPr>
              <a:t>Recognizing Sites for Effective Mitigation in Sage-Grouse Habitat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Its More than Quality Sagebrush Habitat</a:t>
            </a:r>
            <a:br>
              <a:rPr lang="en-US" sz="3200" b="1" dirty="0" smtClean="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t>
            </a:r>
            <a:r>
              <a:rPr lang="en-US" sz="3200" b="1" dirty="0" smtClean="0">
                <a:solidFill>
                  <a:schemeClr val="bg1"/>
                </a:solidFill>
                <a:latin typeface="Arial" panose="020B0604020202020204" pitchFamily="34" charset="0"/>
                <a:cs typeface="Arial" panose="020B0604020202020204" pitchFamily="34" charset="0"/>
              </a:rPr>
              <a:t>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A Refocus to Quality SG Landscapes</a:t>
            </a:r>
            <a:endParaRPr lang="en-US" sz="3200" b="1"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020933" y="3761107"/>
            <a:ext cx="6858000" cy="1655762"/>
          </a:xfrm>
        </p:spPr>
        <p:txBody>
          <a:bodyPr/>
          <a:lstStyle/>
          <a:p>
            <a:pPr>
              <a:lnSpc>
                <a:spcPct val="100000"/>
              </a:lnSpc>
              <a:spcBef>
                <a:spcPts val="0"/>
              </a:spcBef>
            </a:pPr>
            <a:r>
              <a:rPr lang="en-US" b="1" dirty="0" smtClean="0">
                <a:solidFill>
                  <a:schemeClr val="bg1"/>
                </a:solidFill>
                <a:latin typeface="Arial" panose="020B0604020202020204" pitchFamily="34" charset="0"/>
                <a:cs typeface="Arial" panose="020B0604020202020204" pitchFamily="34" charset="0"/>
              </a:rPr>
              <a:t>Brad Schultz</a:t>
            </a:r>
          </a:p>
          <a:p>
            <a:pPr>
              <a:lnSpc>
                <a:spcPct val="100000"/>
              </a:lnSpc>
              <a:spcBef>
                <a:spcPts val="0"/>
              </a:spcBef>
            </a:pPr>
            <a:r>
              <a:rPr lang="en-US" b="1" dirty="0" smtClean="0">
                <a:solidFill>
                  <a:schemeClr val="bg1"/>
                </a:solidFill>
                <a:latin typeface="Arial" panose="020B0604020202020204" pitchFamily="34" charset="0"/>
                <a:cs typeface="Arial" panose="020B0604020202020204" pitchFamily="34" charset="0"/>
              </a:rPr>
              <a:t>Extension Educator</a:t>
            </a:r>
          </a:p>
          <a:p>
            <a:pPr>
              <a:lnSpc>
                <a:spcPct val="100000"/>
              </a:lnSpc>
              <a:spcBef>
                <a:spcPts val="0"/>
              </a:spcBef>
            </a:pPr>
            <a:r>
              <a:rPr lang="en-US" b="1" dirty="0" smtClean="0">
                <a:solidFill>
                  <a:schemeClr val="bg1"/>
                </a:solidFill>
                <a:latin typeface="Arial" panose="020B0604020202020204" pitchFamily="34" charset="0"/>
                <a:cs typeface="Arial" panose="020B0604020202020204" pitchFamily="34" charset="0"/>
              </a:rPr>
              <a:t>University of Nevada Cooperative Extension</a:t>
            </a:r>
          </a:p>
          <a:p>
            <a:pPr>
              <a:lnSpc>
                <a:spcPct val="100000"/>
              </a:lnSpc>
              <a:spcBef>
                <a:spcPts val="0"/>
              </a:spcBef>
            </a:pPr>
            <a:r>
              <a:rPr lang="en-US" b="1" dirty="0" smtClean="0">
                <a:solidFill>
                  <a:schemeClr val="bg1"/>
                </a:solidFill>
                <a:latin typeface="Arial" panose="020B0604020202020204" pitchFamily="34" charset="0"/>
                <a:cs typeface="Arial" panose="020B0604020202020204" pitchFamily="34" charset="0"/>
              </a:rPr>
              <a:t>Winnemucca, NV</a:t>
            </a:r>
            <a:endParaRPr lang="en-US" b="1" dirty="0">
              <a:solidFill>
                <a:schemeClr val="bg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6103020"/>
            <a:ext cx="2041864" cy="7549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descr="CABNR%20200dpi%20-%20CMYK[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99464" y="6045863"/>
            <a:ext cx="3444536" cy="8121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84480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6233" y="4025162"/>
            <a:ext cx="3677771" cy="245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162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1418" y="3908612"/>
            <a:ext cx="3852582" cy="256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310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53346"/>
            <a:ext cx="9144000" cy="6104659"/>
          </a:xfrm>
          <a:prstGeom prst="rect">
            <a:avLst/>
          </a:prstGeom>
        </p:spPr>
      </p:pic>
    </p:spTree>
    <p:extLst>
      <p:ext uri="{BB962C8B-B14F-4D97-AF65-F5344CB8AC3E}">
        <p14:creationId xmlns:p14="http://schemas.microsoft.com/office/powerpoint/2010/main" val="32368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What Table 2-2 Does Not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Tell Us</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838200" y="2348307"/>
            <a:ext cx="7366000" cy="4585871"/>
          </a:xfrm>
          <a:prstGeom prst="rect">
            <a:avLst/>
          </a:prstGeom>
          <a:noFill/>
        </p:spPr>
        <p:txBody>
          <a:bodyPr wrap="square" rtlCol="0">
            <a:spAutoFit/>
          </a:bodyPr>
          <a:lstStyle/>
          <a:p>
            <a:pPr algn="ctr"/>
            <a:r>
              <a:rPr lang="en-US" sz="3200" dirty="0">
                <a:solidFill>
                  <a:prstClr val="black"/>
                </a:solidFill>
                <a:latin typeface="Arial" panose="020B0604020202020204" pitchFamily="34" charset="0"/>
                <a:cs typeface="Arial" panose="020B0604020202020204" pitchFamily="34" charset="0"/>
              </a:rPr>
              <a:t>Absolutely nothing about the relative abundance of the different habitat elements, the specific types of those elements, how they are arranged in space, and their availability at critical times of the </a:t>
            </a:r>
            <a:r>
              <a:rPr lang="en-US" sz="3200" dirty="0" smtClean="0">
                <a:solidFill>
                  <a:prstClr val="black"/>
                </a:solidFill>
                <a:latin typeface="Arial" panose="020B0604020202020204" pitchFamily="34" charset="0"/>
                <a:cs typeface="Arial" panose="020B0604020202020204" pitchFamily="34" charset="0"/>
              </a:rPr>
              <a:t>year</a:t>
            </a:r>
          </a:p>
          <a:p>
            <a:pPr algn="ctr"/>
            <a:endParaRPr lang="en-US" sz="3200" dirty="0">
              <a:solidFill>
                <a:prstClr val="black"/>
              </a:solidFill>
              <a:latin typeface="Arial" panose="020B0604020202020204" pitchFamily="34" charset="0"/>
              <a:cs typeface="Arial" panose="020B0604020202020204" pitchFamily="34" charset="0"/>
            </a:endParaRPr>
          </a:p>
          <a:p>
            <a:pPr algn="ctr"/>
            <a:r>
              <a:rPr lang="en-US" sz="3200" b="1" i="1" u="sng" dirty="0" smtClean="0">
                <a:solidFill>
                  <a:prstClr val="black"/>
                </a:solidFill>
                <a:latin typeface="Arial" panose="020B0604020202020204" pitchFamily="34" charset="0"/>
                <a:cs typeface="Arial" panose="020B0604020202020204" pitchFamily="34" charset="0"/>
              </a:rPr>
              <a:t>How may these be important?</a:t>
            </a:r>
            <a:endParaRPr lang="en-US" sz="3200" b="1" i="1" u="sng" dirty="0">
              <a:solidFill>
                <a:prstClr val="black"/>
              </a:solidFill>
              <a:latin typeface="Arial" panose="020B0604020202020204" pitchFamily="34" charset="0"/>
              <a:cs typeface="Arial" panose="020B0604020202020204" pitchFamily="34" charset="0"/>
            </a:endParaRPr>
          </a:p>
          <a:p>
            <a:endParaRPr lang="en-US" dirty="0">
              <a:solidFill>
                <a:prstClr val="black"/>
              </a:solidFill>
            </a:endParaRPr>
          </a:p>
          <a:p>
            <a:pPr marL="346075"/>
            <a:endParaRPr lang="en-US" dirty="0">
              <a:solidFill>
                <a:prstClr val="black"/>
              </a:solidFill>
            </a:endParaRPr>
          </a:p>
        </p:txBody>
      </p:sp>
    </p:spTree>
    <p:extLst>
      <p:ext uri="{BB962C8B-B14F-4D97-AF65-F5344CB8AC3E}">
        <p14:creationId xmlns:p14="http://schemas.microsoft.com/office/powerpoint/2010/main" val="917256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109211"/>
            <a:ext cx="8636000" cy="1325563"/>
          </a:xfrm>
        </p:spPr>
        <p:txBody>
          <a:bodyPr>
            <a:normAutofit/>
          </a:bodyPr>
          <a:lstStyle/>
          <a:p>
            <a:pPr algn="ctr"/>
            <a:r>
              <a:rPr lang="en-US" b="1" dirty="0" smtClean="0">
                <a:latin typeface="Arial" panose="020B0604020202020204" pitchFamily="34" charset="0"/>
                <a:cs typeface="Arial" panose="020B0604020202020204" pitchFamily="34" charset="0"/>
              </a:rPr>
              <a:t>Are </a:t>
            </a:r>
            <a:r>
              <a:rPr lang="en-US" b="1" dirty="0" smtClean="0">
                <a:latin typeface="Arial" panose="020B0604020202020204" pitchFamily="34" charset="0"/>
                <a:cs typeface="Arial" panose="020B0604020202020204" pitchFamily="34" charset="0"/>
              </a:rPr>
              <a:t>Desired Cover </a:t>
            </a:r>
            <a:r>
              <a:rPr lang="en-US" b="1" dirty="0" smtClean="0">
                <a:latin typeface="Arial" panose="020B0604020202020204" pitchFamily="34" charset="0"/>
                <a:cs typeface="Arial" panose="020B0604020202020204" pitchFamily="34" charset="0"/>
              </a:rPr>
              <a:t>Values </a:t>
            </a:r>
            <a:r>
              <a:rPr lang="en-US" b="1" dirty="0" smtClean="0">
                <a:latin typeface="Arial" panose="020B0604020202020204" pitchFamily="34" charset="0"/>
                <a:cs typeface="Arial" panose="020B0604020202020204" pitchFamily="34" charset="0"/>
              </a:rPr>
              <a:t>Realistic </a:t>
            </a:r>
            <a:r>
              <a:rPr lang="en-US" b="1" dirty="0" smtClean="0">
                <a:latin typeface="Arial" panose="020B0604020202020204" pitchFamily="34" charset="0"/>
                <a:cs typeface="Arial" panose="020B0604020202020204" pitchFamily="34" charset="0"/>
              </a:rPr>
              <a:t>for Most Locations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23354" r="16799"/>
          <a:stretch/>
        </p:blipFill>
        <p:spPr>
          <a:xfrm>
            <a:off x="550333" y="1615735"/>
            <a:ext cx="3005667" cy="3772556"/>
          </a:xfrm>
          <a:prstGeom prst="rect">
            <a:avLst/>
          </a:prstGeom>
          <a:ln w="25400">
            <a:solidFill>
              <a:schemeClr val="tx1"/>
            </a:solidFill>
          </a:ln>
        </p:spPr>
      </p:pic>
      <p:pic>
        <p:nvPicPr>
          <p:cNvPr id="4" name="Picture 3"/>
          <p:cNvPicPr>
            <a:picLocks noChangeAspect="1"/>
          </p:cNvPicPr>
          <p:nvPr/>
        </p:nvPicPr>
        <p:blipFill>
          <a:blip r:embed="rId3"/>
          <a:stretch>
            <a:fillRect/>
          </a:stretch>
        </p:blipFill>
        <p:spPr>
          <a:xfrm>
            <a:off x="5238229" y="1615735"/>
            <a:ext cx="3685638" cy="4786398"/>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6195" y="1615735"/>
            <a:ext cx="1343806" cy="1475694"/>
          </a:xfrm>
          <a:prstGeom prst="rect">
            <a:avLst/>
          </a:prstGeom>
        </p:spPr>
      </p:pic>
      <p:sp>
        <p:nvSpPr>
          <p:cNvPr id="7" name="TextBox 6"/>
          <p:cNvSpPr txBox="1"/>
          <p:nvPr/>
        </p:nvSpPr>
        <p:spPr>
          <a:xfrm>
            <a:off x="550333" y="5513036"/>
            <a:ext cx="3005667" cy="1200329"/>
          </a:xfrm>
          <a:prstGeom prst="rect">
            <a:avLst/>
          </a:prstGeom>
          <a:noFill/>
        </p:spPr>
        <p:txBody>
          <a:bodyPr wrap="square" rtlCol="0">
            <a:spAutoFit/>
          </a:bodyPr>
          <a:lstStyle/>
          <a:p>
            <a:r>
              <a:rPr lang="en-US" dirty="0">
                <a:solidFill>
                  <a:prstClr val="black"/>
                </a:solidFill>
                <a:latin typeface="Calibri" panose="020F0502020204030204"/>
              </a:rPr>
              <a:t>101 WBSG Communities located away from water/livestock attractants and unburned &gt; 50 years</a:t>
            </a:r>
          </a:p>
        </p:txBody>
      </p:sp>
    </p:spTree>
    <p:extLst>
      <p:ext uri="{BB962C8B-B14F-4D97-AF65-F5344CB8AC3E}">
        <p14:creationId xmlns:p14="http://schemas.microsoft.com/office/powerpoint/2010/main" val="336124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89922"/>
            <a:ext cx="7763933" cy="1325563"/>
          </a:xfrm>
        </p:spPr>
        <p:txBody>
          <a:bodyPr/>
          <a:lstStyle/>
          <a:p>
            <a:pPr algn="ctr"/>
            <a:r>
              <a:rPr lang="en-US" b="1" dirty="0" smtClean="0">
                <a:latin typeface="Arial" panose="020B0604020202020204" pitchFamily="34" charset="0"/>
                <a:cs typeface="Arial" panose="020B0604020202020204" pitchFamily="34" charset="0"/>
              </a:rPr>
              <a:t>Sagebrush Canopy Cover</a:t>
            </a:r>
            <a:endParaRPr lang="en-US"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010" y="1851600"/>
            <a:ext cx="4762390" cy="4501661"/>
          </a:xfrm>
          <a:prstGeom prst="rect">
            <a:avLst/>
          </a:prstGeom>
          <a:ln w="25400">
            <a:solidFill>
              <a:schemeClr val="tx1"/>
            </a:solidFill>
          </a:ln>
        </p:spPr>
      </p:pic>
      <p:sp>
        <p:nvSpPr>
          <p:cNvPr id="6" name="Rectangle 5"/>
          <p:cNvSpPr/>
          <p:nvPr/>
        </p:nvSpPr>
        <p:spPr>
          <a:xfrm>
            <a:off x="6526300" y="6353261"/>
            <a:ext cx="2439322" cy="369332"/>
          </a:xfrm>
          <a:prstGeom prst="rect">
            <a:avLst/>
          </a:prstGeom>
        </p:spPr>
        <p:txBody>
          <a:bodyPr wrap="none">
            <a:spAutoFit/>
          </a:bodyPr>
          <a:lstStyle/>
          <a:p>
            <a:r>
              <a:rPr lang="en-US" dirty="0">
                <a:solidFill>
                  <a:prstClr val="black"/>
                </a:solidFill>
                <a:latin typeface="Calibri" panose="020F0502020204030204"/>
              </a:rPr>
              <a:t>From: Davies et </a:t>
            </a:r>
            <a:r>
              <a:rPr lang="en-US" dirty="0" smtClean="0">
                <a:solidFill>
                  <a:prstClr val="black"/>
                </a:solidFill>
                <a:latin typeface="Calibri" panose="020F0502020204030204"/>
              </a:rPr>
              <a:t>al. </a:t>
            </a:r>
            <a:r>
              <a:rPr lang="en-US" dirty="0">
                <a:solidFill>
                  <a:prstClr val="black"/>
                </a:solidFill>
                <a:latin typeface="Calibri" panose="020F0502020204030204"/>
              </a:rPr>
              <a:t>2006</a:t>
            </a:r>
          </a:p>
        </p:txBody>
      </p:sp>
      <p:sp>
        <p:nvSpPr>
          <p:cNvPr id="7" name="TextBox 6"/>
          <p:cNvSpPr txBox="1"/>
          <p:nvPr/>
        </p:nvSpPr>
        <p:spPr>
          <a:xfrm>
            <a:off x="5334000" y="3305911"/>
            <a:ext cx="3683000" cy="1420325"/>
          </a:xfrm>
          <a:prstGeom prst="rect">
            <a:avLst/>
          </a:prstGeom>
          <a:noFill/>
        </p:spPr>
        <p:txBody>
          <a:bodyPr wrap="square" rtlCol="0">
            <a:spAutoFit/>
          </a:bodyPr>
          <a:lstStyle/>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Median = 11.9%</a:t>
            </a:r>
          </a:p>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Similar to values reported in other studies in Eastern Oregon, Nevada and Utah</a:t>
            </a:r>
          </a:p>
        </p:txBody>
      </p:sp>
    </p:spTree>
    <p:extLst>
      <p:ext uri="{BB962C8B-B14F-4D97-AF65-F5344CB8AC3E}">
        <p14:creationId xmlns:p14="http://schemas.microsoft.com/office/powerpoint/2010/main" val="2924898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170395"/>
            <a:ext cx="7886700" cy="1325563"/>
          </a:xfrm>
        </p:spPr>
        <p:txBody>
          <a:bodyPr/>
          <a:lstStyle/>
          <a:p>
            <a:pPr algn="ctr"/>
            <a:r>
              <a:rPr lang="en-US" b="1" dirty="0" smtClean="0">
                <a:latin typeface="Arial" panose="020B0604020202020204" pitchFamily="34" charset="0"/>
                <a:cs typeface="Arial" panose="020B0604020202020204" pitchFamily="34" charset="0"/>
              </a:rPr>
              <a:t>Tall Forb Cover</a:t>
            </a:r>
            <a:endParaRPr lang="en-US"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311" y="1856075"/>
            <a:ext cx="5105412" cy="4307334"/>
          </a:xfrm>
          <a:prstGeom prst="rect">
            <a:avLst/>
          </a:prstGeom>
          <a:ln w="25400">
            <a:solidFill>
              <a:schemeClr val="tx1"/>
            </a:solidFill>
          </a:ln>
        </p:spPr>
      </p:pic>
      <p:sp>
        <p:nvSpPr>
          <p:cNvPr id="7" name="TextBox 6"/>
          <p:cNvSpPr txBox="1"/>
          <p:nvPr/>
        </p:nvSpPr>
        <p:spPr>
          <a:xfrm>
            <a:off x="6708313" y="6163409"/>
            <a:ext cx="2275010" cy="646331"/>
          </a:xfrm>
          <a:prstGeom prst="rect">
            <a:avLst/>
          </a:prstGeom>
          <a:noFill/>
        </p:spPr>
        <p:txBody>
          <a:bodyPr wrap="square" rtlCol="0">
            <a:spAutoFit/>
          </a:bodyPr>
          <a:lstStyle/>
          <a:p>
            <a:r>
              <a:rPr lang="en-US" dirty="0">
                <a:solidFill>
                  <a:prstClr val="black"/>
                </a:solidFill>
                <a:latin typeface="Calibri" panose="020F0502020204030204"/>
              </a:rPr>
              <a:t>From: Davies et </a:t>
            </a:r>
            <a:r>
              <a:rPr lang="en-US" dirty="0" smtClean="0">
                <a:solidFill>
                  <a:prstClr val="black"/>
                </a:solidFill>
                <a:latin typeface="Calibri" panose="020F0502020204030204"/>
              </a:rPr>
              <a:t>al, </a:t>
            </a:r>
            <a:r>
              <a:rPr lang="en-US" dirty="0">
                <a:solidFill>
                  <a:prstClr val="black"/>
                </a:solidFill>
                <a:latin typeface="Calibri" panose="020F0502020204030204"/>
              </a:rPr>
              <a:t>2006</a:t>
            </a:r>
          </a:p>
        </p:txBody>
      </p:sp>
      <p:sp>
        <p:nvSpPr>
          <p:cNvPr id="8" name="TextBox 7"/>
          <p:cNvSpPr txBox="1"/>
          <p:nvPr/>
        </p:nvSpPr>
        <p:spPr>
          <a:xfrm>
            <a:off x="5867401" y="2645834"/>
            <a:ext cx="3031066" cy="2062103"/>
          </a:xfrm>
          <a:prstGeom prst="rect">
            <a:avLst/>
          </a:prstGeom>
          <a:noFill/>
        </p:spPr>
        <p:txBody>
          <a:bodyPr wrap="square" rtlCol="0">
            <a:spAutoFit/>
          </a:bodyPr>
          <a:lstStyle/>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Perennial forb cover – median of 3.6%, with a maximum of 11.9%</a:t>
            </a:r>
          </a:p>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TFC cover averaged 1.9%</a:t>
            </a: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1956209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0" y="161928"/>
            <a:ext cx="7886700" cy="1325563"/>
          </a:xfrm>
        </p:spPr>
        <p:txBody>
          <a:bodyPr/>
          <a:lstStyle/>
          <a:p>
            <a:r>
              <a:rPr lang="en-US" b="1" dirty="0" smtClean="0">
                <a:latin typeface="Arial" panose="020B0604020202020204" pitchFamily="34" charset="0"/>
                <a:cs typeface="Arial" panose="020B0604020202020204" pitchFamily="34" charset="0"/>
              </a:rPr>
              <a:t>Herbaceous Composition in Mountain and Wyoming BSB</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586" y="1694620"/>
            <a:ext cx="5236742" cy="4646913"/>
          </a:xfrm>
          <a:prstGeom prst="rect">
            <a:avLst/>
          </a:prstGeom>
          <a:ln w="25400">
            <a:solidFill>
              <a:schemeClr val="tx1"/>
            </a:solidFill>
          </a:ln>
        </p:spPr>
      </p:pic>
      <p:sp>
        <p:nvSpPr>
          <p:cNvPr id="4" name="TextBox 3"/>
          <p:cNvSpPr txBox="1"/>
          <p:nvPr/>
        </p:nvSpPr>
        <p:spPr>
          <a:xfrm>
            <a:off x="5579533" y="1527321"/>
            <a:ext cx="3564467" cy="3754874"/>
          </a:xfrm>
          <a:prstGeom prst="rect">
            <a:avLst/>
          </a:prstGeom>
          <a:noFill/>
        </p:spPr>
        <p:txBody>
          <a:bodyPr wrap="square" rtlCol="0">
            <a:spAutoFit/>
          </a:bodyPr>
          <a:lstStyle/>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SE Oregon</a:t>
            </a:r>
          </a:p>
          <a:p>
            <a:pPr marL="285750" indent="-285750">
              <a:lnSpc>
                <a:spcPct val="110000"/>
              </a:lnSpc>
              <a:buFont typeface="Wingdings" panose="05000000000000000000" pitchFamily="2" charset="2"/>
              <a:buChar char="Ø"/>
            </a:pPr>
            <a:r>
              <a:rPr lang="en-US" sz="2000" dirty="0">
                <a:solidFill>
                  <a:prstClr val="black"/>
                </a:solidFill>
                <a:latin typeface="Arial" panose="020B0604020202020204" pitchFamily="34" charset="0"/>
                <a:cs typeface="Arial" panose="020B0604020202020204" pitchFamily="34" charset="0"/>
              </a:rPr>
              <a:t>53 sites each of Mountain and Wyoming Big Sagebrush</a:t>
            </a:r>
          </a:p>
          <a:p>
            <a:pPr marL="568325" indent="-284163">
              <a:lnSpc>
                <a:spcPct val="110000"/>
              </a:lnSpc>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MBSG mean cover of 23.0%: range of 9 to 42%</a:t>
            </a:r>
          </a:p>
          <a:p>
            <a:pPr marL="568325" indent="-284163">
              <a:lnSpc>
                <a:spcPct val="110000"/>
              </a:lnSpc>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WBSB mean cover of 9.7 %, with range of 4 to 20%</a:t>
            </a:r>
          </a:p>
          <a:p>
            <a:pPr marL="285750" indent="-285750">
              <a:buFont typeface="Wingdings" panose="05000000000000000000" pitchFamily="2" charset="2"/>
              <a:buChar char="Ø"/>
            </a:pPr>
            <a:endParaRPr lang="en-US" dirty="0">
              <a:solidFill>
                <a:prstClr val="black"/>
              </a:solidFill>
              <a:latin typeface="Calibri" panose="020F0502020204030204"/>
            </a:endParaRPr>
          </a:p>
        </p:txBody>
      </p:sp>
      <p:sp>
        <p:nvSpPr>
          <p:cNvPr id="6" name="TextBox 5"/>
          <p:cNvSpPr txBox="1"/>
          <p:nvPr/>
        </p:nvSpPr>
        <p:spPr>
          <a:xfrm>
            <a:off x="1215537" y="6453554"/>
            <a:ext cx="3185014" cy="369332"/>
          </a:xfrm>
          <a:prstGeom prst="rect">
            <a:avLst/>
          </a:prstGeom>
          <a:noFill/>
        </p:spPr>
        <p:txBody>
          <a:bodyPr wrap="square" rtlCol="0">
            <a:spAutoFit/>
          </a:bodyPr>
          <a:lstStyle/>
          <a:p>
            <a:r>
              <a:rPr lang="en-US" dirty="0">
                <a:solidFill>
                  <a:prstClr val="black"/>
                </a:solidFill>
                <a:latin typeface="Calibri" panose="020F0502020204030204"/>
              </a:rPr>
              <a:t>Davies and Bates (2010)</a:t>
            </a:r>
          </a:p>
        </p:txBody>
      </p:sp>
      <p:sp>
        <p:nvSpPr>
          <p:cNvPr id="8" name="TextBox 7"/>
          <p:cNvSpPr txBox="1"/>
          <p:nvPr/>
        </p:nvSpPr>
        <p:spPr>
          <a:xfrm>
            <a:off x="5863978" y="5282195"/>
            <a:ext cx="3149601" cy="1631216"/>
          </a:xfrm>
          <a:prstGeom prst="rect">
            <a:avLst/>
          </a:prstGeom>
          <a:noFill/>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Conclusion:</a:t>
            </a:r>
          </a:p>
          <a:p>
            <a:r>
              <a:rPr lang="en-US" sz="2000" dirty="0">
                <a:solidFill>
                  <a:prstClr val="black"/>
                </a:solidFill>
                <a:latin typeface="Arial" panose="020B0604020202020204" pitchFamily="34" charset="0"/>
                <a:cs typeface="Arial" panose="020B0604020202020204" pitchFamily="34" charset="0"/>
              </a:rPr>
              <a:t>Many WBSB sites lack the intrinsic potential to meet the cover values in Table 2-2</a:t>
            </a:r>
          </a:p>
        </p:txBody>
      </p:sp>
    </p:spTree>
    <p:extLst>
      <p:ext uri="{BB962C8B-B14F-4D97-AF65-F5344CB8AC3E}">
        <p14:creationId xmlns:p14="http://schemas.microsoft.com/office/powerpoint/2010/main" val="3220573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23398</TotalTime>
  <Words>2743</Words>
  <Application>Microsoft Office PowerPoint</Application>
  <PresentationFormat>On-screen Show (4:3)</PresentationFormat>
  <Paragraphs>365</Paragraphs>
  <Slides>48</Slides>
  <Notes>27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Calibri Light</vt:lpstr>
      <vt:lpstr>Times New Roman</vt:lpstr>
      <vt:lpstr>Wingdings</vt:lpstr>
      <vt:lpstr>Office Theme</vt:lpstr>
      <vt:lpstr>1_Office Theme</vt:lpstr>
      <vt:lpstr>2_Office Theme</vt:lpstr>
      <vt:lpstr>PowerPoint Presentation</vt:lpstr>
      <vt:lpstr>PowerPoint Presentation</vt:lpstr>
      <vt:lpstr>Quality Sagebrush Habitat Summary of Table 2-2</vt:lpstr>
      <vt:lpstr>What Table 2-2 Does Not Tell Us</vt:lpstr>
      <vt:lpstr>What Table 2-2 Does Not  Tell Us</vt:lpstr>
      <vt:lpstr>Are Desired Cover Values Realistic for Most Locations</vt:lpstr>
      <vt:lpstr>Sagebrush Canopy Cover</vt:lpstr>
      <vt:lpstr>Tall Forb Cover</vt:lpstr>
      <vt:lpstr>Herbaceous Composition in Mountain and Wyoming BSB</vt:lpstr>
      <vt:lpstr>Other Important Landscape Level Characteristics – Lek Locations</vt:lpstr>
      <vt:lpstr>How Does Topography Relate to Sage-Grouse Density</vt:lpstr>
      <vt:lpstr>Montana Mountains What Can We Learn by Comparison</vt:lpstr>
      <vt:lpstr>Classic Basin and Range – Tall (usually) Steep, and Deep canyons</vt:lpstr>
      <vt:lpstr>Sheldon– Largely Plateaus and Mesas – Shallow Dissection</vt:lpstr>
      <vt:lpstr>Santa Rosa PMU  A Combination of Landforms</vt:lpstr>
      <vt:lpstr>Snow Depth and Melt Out Influence Availability of Nesting Habitat</vt:lpstr>
      <vt:lpstr>Montana Mountains Snow Accumulation and Melt Patterns</vt:lpstr>
      <vt:lpstr>Classic Basin and Range Snow Accumulation and Melt</vt:lpstr>
      <vt:lpstr>Where is Most of the Mid-Elevation, Gentle Sloped Topography</vt:lpstr>
      <vt:lpstr>PowerPoint Presentation</vt:lpstr>
      <vt:lpstr>PowerPoint Presentation</vt:lpstr>
      <vt:lpstr>PowerPoint Presentation</vt:lpstr>
      <vt:lpstr>Ecological Sites and their Potential are Important, But Highly Variable</vt:lpstr>
      <vt:lpstr>Once Sagebrush Is Present, Many Studies Have Clearly Identified the Importance of Forbs</vt:lpstr>
      <vt:lpstr>Forbs</vt:lpstr>
      <vt:lpstr>Ecological Sites; Their Type and Spatial Arrangement; and the Type and Distribution of Riparian Areas</vt:lpstr>
      <vt:lpstr>What Has Been Lost at Low Elevation?</vt:lpstr>
      <vt:lpstr>Prioritizing Riparian Areas</vt:lpstr>
      <vt:lpstr>Prioritizing Areas in Basin and Range</vt:lpstr>
      <vt:lpstr>Prioritizing Better Areas Within Large Low Density Areas</vt:lpstr>
      <vt:lpstr>Targeted and Scaled SB Removal Can Change SG Use Patterns</vt:lpstr>
      <vt:lpstr>Its Hard to Eat What’s  Hard to Find (accessibility vs abundance), But Ecological Site is Important</vt:lpstr>
      <vt:lpstr>Too Little Fire/Too Much Sagebrush</vt:lpstr>
      <vt:lpstr>Sagebrush Foliar Cover,  Fire and Resilience</vt:lpstr>
      <vt:lpstr>Resilience is the Most Important Attribute, Not Grass or Forb Height</vt:lpstr>
      <vt:lpstr>Fuel Reduction Zones Can Reduce Risk, But…</vt:lpstr>
      <vt:lpstr>Fuel Break Priorities</vt:lpstr>
      <vt:lpstr>Restoring Sagebrush into Perennial Grasslands  Depends on Seasonal Needs</vt:lpstr>
      <vt:lpstr>PowerPoint Presentation</vt:lpstr>
      <vt:lpstr>More Conclusions</vt:lpstr>
      <vt:lpstr>Still More Conclusions</vt:lpstr>
      <vt:lpstr>Important Side-Boards for Prioritization</vt:lpstr>
      <vt:lpstr>PowerPoint Presentation</vt:lpstr>
      <vt:lpstr>PowerPoint Presentation</vt:lpstr>
      <vt:lpstr>Recognizing Sites for Effective Mitigation in Sage-Grouse Habitat  –  Its More than Quality Sagebrush Habitat -  A Refocus to Quality SG Landscapes</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Sage-Grouse:  Its More than Quality Sagebrush Habitat</dc:title>
  <dc:creator>Brad Schultz</dc:creator>
  <cp:lastModifiedBy>Brad Schultz</cp:lastModifiedBy>
  <cp:revision>266</cp:revision>
  <cp:lastPrinted>2017-11-06T17:29:05Z</cp:lastPrinted>
  <dcterms:created xsi:type="dcterms:W3CDTF">2017-03-28T21:05:50Z</dcterms:created>
  <dcterms:modified xsi:type="dcterms:W3CDTF">2017-11-06T21:29:49Z</dcterms:modified>
</cp:coreProperties>
</file>