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78" r:id="rId6"/>
    <p:sldId id="259" r:id="rId7"/>
    <p:sldId id="260" r:id="rId8"/>
    <p:sldId id="261" r:id="rId9"/>
    <p:sldId id="266" r:id="rId10"/>
    <p:sldId id="265" r:id="rId11"/>
    <p:sldId id="276" r:id="rId12"/>
    <p:sldId id="269" r:id="rId13"/>
    <p:sldId id="262" r:id="rId14"/>
    <p:sldId id="279" r:id="rId15"/>
    <p:sldId id="272" r:id="rId16"/>
    <p:sldId id="274" r:id="rId17"/>
    <p:sldId id="271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4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yVal>
            <c:numRef>
              <c:f>Sheet1!$B$1:$B$33</c:f>
              <c:numCache>
                <c:formatCode>General</c:formatCode>
                <c:ptCount val="33"/>
                <c:pt idx="0">
                  <c:v>1.3383022576488537E-4</c:v>
                </c:pt>
                <c:pt idx="1">
                  <c:v>3.5259568236744541E-4</c:v>
                </c:pt>
                <c:pt idx="2">
                  <c:v>8.7268269504576015E-4</c:v>
                </c:pt>
                <c:pt idx="3">
                  <c:v>2.0290480572997681E-3</c:v>
                </c:pt>
                <c:pt idx="4">
                  <c:v>4.4318484119380075E-3</c:v>
                </c:pt>
                <c:pt idx="5">
                  <c:v>9.0935625015910529E-3</c:v>
                </c:pt>
                <c:pt idx="6">
                  <c:v>1.752830049356854E-2</c:v>
                </c:pt>
                <c:pt idx="7">
                  <c:v>3.1739651835667418E-2</c:v>
                </c:pt>
                <c:pt idx="8">
                  <c:v>5.3990966513188063E-2</c:v>
                </c:pt>
                <c:pt idx="9">
                  <c:v>8.6277318826511532E-2</c:v>
                </c:pt>
                <c:pt idx="10">
                  <c:v>0.12951759566589174</c:v>
                </c:pt>
                <c:pt idx="11">
                  <c:v>0.18264908538902191</c:v>
                </c:pt>
                <c:pt idx="12">
                  <c:v>0.24197072451914337</c:v>
                </c:pt>
                <c:pt idx="13">
                  <c:v>0.30113743215480443</c:v>
                </c:pt>
                <c:pt idx="14">
                  <c:v>0.35206532676429952</c:v>
                </c:pt>
                <c:pt idx="15">
                  <c:v>0.38666811680284924</c:v>
                </c:pt>
                <c:pt idx="16">
                  <c:v>0.3989422804014327</c:v>
                </c:pt>
                <c:pt idx="17">
                  <c:v>0.38666811680284924</c:v>
                </c:pt>
                <c:pt idx="18">
                  <c:v>0.35206532676429952</c:v>
                </c:pt>
                <c:pt idx="19">
                  <c:v>0.30113743215480443</c:v>
                </c:pt>
                <c:pt idx="20">
                  <c:v>0.24197072451914337</c:v>
                </c:pt>
                <c:pt idx="21">
                  <c:v>0.18264908538902191</c:v>
                </c:pt>
                <c:pt idx="22">
                  <c:v>0.12951759566589174</c:v>
                </c:pt>
                <c:pt idx="23">
                  <c:v>8.6277318826511532E-2</c:v>
                </c:pt>
                <c:pt idx="24">
                  <c:v>5.3990966513188063E-2</c:v>
                </c:pt>
                <c:pt idx="25">
                  <c:v>3.1739651835667418E-2</c:v>
                </c:pt>
                <c:pt idx="26">
                  <c:v>1.752830049356854E-2</c:v>
                </c:pt>
                <c:pt idx="27">
                  <c:v>9.0935625015910529E-3</c:v>
                </c:pt>
                <c:pt idx="28">
                  <c:v>4.4318484119380075E-3</c:v>
                </c:pt>
                <c:pt idx="29">
                  <c:v>2.0290480572997681E-3</c:v>
                </c:pt>
                <c:pt idx="30">
                  <c:v>8.7268269504576015E-4</c:v>
                </c:pt>
                <c:pt idx="31">
                  <c:v>3.5259568236744541E-4</c:v>
                </c:pt>
                <c:pt idx="32">
                  <c:v>1.3383022576488537E-4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C4-4154-94BF-C621B82A1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543808"/>
        <c:axId val="151545344"/>
      </c:scatterChart>
      <c:valAx>
        <c:axId val="1515438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545344"/>
        <c:crosses val="autoZero"/>
        <c:crossBetween val="midCat"/>
      </c:valAx>
      <c:valAx>
        <c:axId val="151545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543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92D050">
        <a:alpha val="5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yVal>
            <c:numRef>
              <c:f>Sheet1!$B$1:$B$33</c:f>
              <c:numCache>
                <c:formatCode>General</c:formatCode>
                <c:ptCount val="33"/>
                <c:pt idx="0">
                  <c:v>1.3383022576488537E-4</c:v>
                </c:pt>
                <c:pt idx="1">
                  <c:v>3.5259568236744541E-4</c:v>
                </c:pt>
                <c:pt idx="2">
                  <c:v>8.7268269504576015E-4</c:v>
                </c:pt>
                <c:pt idx="3">
                  <c:v>2.0290480572997681E-3</c:v>
                </c:pt>
                <c:pt idx="4">
                  <c:v>4.4318484119380075E-3</c:v>
                </c:pt>
                <c:pt idx="5">
                  <c:v>9.0935625015910529E-3</c:v>
                </c:pt>
                <c:pt idx="6">
                  <c:v>1.752830049356854E-2</c:v>
                </c:pt>
                <c:pt idx="7">
                  <c:v>3.1739651835667418E-2</c:v>
                </c:pt>
                <c:pt idx="8">
                  <c:v>5.3990966513188063E-2</c:v>
                </c:pt>
                <c:pt idx="9">
                  <c:v>8.6277318826511532E-2</c:v>
                </c:pt>
                <c:pt idx="10">
                  <c:v>0.12951759566589174</c:v>
                </c:pt>
                <c:pt idx="11">
                  <c:v>0.18264908538902191</c:v>
                </c:pt>
                <c:pt idx="12">
                  <c:v>0.24197072451914337</c:v>
                </c:pt>
                <c:pt idx="13">
                  <c:v>0.30113743215480443</c:v>
                </c:pt>
                <c:pt idx="14">
                  <c:v>0.35206532676429952</c:v>
                </c:pt>
                <c:pt idx="15">
                  <c:v>0.38666811680284924</c:v>
                </c:pt>
                <c:pt idx="16">
                  <c:v>0.3989422804014327</c:v>
                </c:pt>
                <c:pt idx="17">
                  <c:v>0.38666811680284924</c:v>
                </c:pt>
                <c:pt idx="18">
                  <c:v>0.35206532676429952</c:v>
                </c:pt>
                <c:pt idx="19">
                  <c:v>0.30113743215480443</c:v>
                </c:pt>
                <c:pt idx="20">
                  <c:v>0.24197072451914337</c:v>
                </c:pt>
                <c:pt idx="21">
                  <c:v>0.18264908538902191</c:v>
                </c:pt>
                <c:pt idx="22">
                  <c:v>0.12951759566589174</c:v>
                </c:pt>
                <c:pt idx="23">
                  <c:v>8.6277318826511532E-2</c:v>
                </c:pt>
                <c:pt idx="24">
                  <c:v>5.3990966513188063E-2</c:v>
                </c:pt>
                <c:pt idx="25">
                  <c:v>3.1739651835667418E-2</c:v>
                </c:pt>
                <c:pt idx="26">
                  <c:v>1.752830049356854E-2</c:v>
                </c:pt>
                <c:pt idx="27">
                  <c:v>9.0935625015910529E-3</c:v>
                </c:pt>
                <c:pt idx="28">
                  <c:v>4.4318484119380075E-3</c:v>
                </c:pt>
                <c:pt idx="29">
                  <c:v>2.0290480572997681E-3</c:v>
                </c:pt>
                <c:pt idx="30">
                  <c:v>8.7268269504576015E-4</c:v>
                </c:pt>
                <c:pt idx="31">
                  <c:v>3.5259568236744541E-4</c:v>
                </c:pt>
                <c:pt idx="32">
                  <c:v>1.3383022576488537E-4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C4-4154-94BF-C621B82A1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968256"/>
        <c:axId val="157969792"/>
      </c:scatterChart>
      <c:valAx>
        <c:axId val="1579682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969792"/>
        <c:crosses val="autoZero"/>
        <c:crossBetween val="midCat"/>
      </c:valAx>
      <c:valAx>
        <c:axId val="157969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968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92D050">
        <a:alpha val="5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yVal>
            <c:numRef>
              <c:f>Sheet1!$B$1:$B$33</c:f>
              <c:numCache>
                <c:formatCode>General</c:formatCode>
                <c:ptCount val="33"/>
                <c:pt idx="0">
                  <c:v>1.3383022576488537E-4</c:v>
                </c:pt>
                <c:pt idx="1">
                  <c:v>3.5259568236744541E-4</c:v>
                </c:pt>
                <c:pt idx="2">
                  <c:v>8.7268269504576015E-4</c:v>
                </c:pt>
                <c:pt idx="3">
                  <c:v>2.0290480572997681E-3</c:v>
                </c:pt>
                <c:pt idx="4">
                  <c:v>4.4318484119380075E-3</c:v>
                </c:pt>
                <c:pt idx="5">
                  <c:v>9.0935625015910529E-3</c:v>
                </c:pt>
                <c:pt idx="6">
                  <c:v>1.752830049356854E-2</c:v>
                </c:pt>
                <c:pt idx="7">
                  <c:v>3.1739651835667418E-2</c:v>
                </c:pt>
                <c:pt idx="8">
                  <c:v>5.3990966513188063E-2</c:v>
                </c:pt>
                <c:pt idx="9">
                  <c:v>8.6277318826511532E-2</c:v>
                </c:pt>
                <c:pt idx="10">
                  <c:v>0.12951759566589174</c:v>
                </c:pt>
                <c:pt idx="11">
                  <c:v>0.18264908538902191</c:v>
                </c:pt>
                <c:pt idx="12">
                  <c:v>0.24197072451914337</c:v>
                </c:pt>
                <c:pt idx="13">
                  <c:v>0.30113743215480443</c:v>
                </c:pt>
                <c:pt idx="14">
                  <c:v>0.35206532676429952</c:v>
                </c:pt>
                <c:pt idx="15">
                  <c:v>0.38666811680284924</c:v>
                </c:pt>
                <c:pt idx="16">
                  <c:v>0.3989422804014327</c:v>
                </c:pt>
                <c:pt idx="17">
                  <c:v>0.38666811680284924</c:v>
                </c:pt>
                <c:pt idx="18">
                  <c:v>0.35206532676429952</c:v>
                </c:pt>
                <c:pt idx="19">
                  <c:v>0.30113743215480443</c:v>
                </c:pt>
                <c:pt idx="20">
                  <c:v>0.24197072451914337</c:v>
                </c:pt>
                <c:pt idx="21">
                  <c:v>0.18264908538902191</c:v>
                </c:pt>
                <c:pt idx="22">
                  <c:v>0.12951759566589174</c:v>
                </c:pt>
                <c:pt idx="23">
                  <c:v>8.6277318826511532E-2</c:v>
                </c:pt>
                <c:pt idx="24">
                  <c:v>5.3990966513188063E-2</c:v>
                </c:pt>
                <c:pt idx="25">
                  <c:v>3.1739651835667418E-2</c:v>
                </c:pt>
                <c:pt idx="26">
                  <c:v>1.752830049356854E-2</c:v>
                </c:pt>
                <c:pt idx="27">
                  <c:v>9.0935625015910529E-3</c:v>
                </c:pt>
                <c:pt idx="28">
                  <c:v>4.4318484119380075E-3</c:v>
                </c:pt>
                <c:pt idx="29">
                  <c:v>2.0290480572997681E-3</c:v>
                </c:pt>
                <c:pt idx="30">
                  <c:v>8.7268269504576015E-4</c:v>
                </c:pt>
                <c:pt idx="31">
                  <c:v>3.5259568236744541E-4</c:v>
                </c:pt>
                <c:pt idx="32">
                  <c:v>1.3383022576488537E-4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C4-4154-94BF-C621B82A1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934336"/>
        <c:axId val="157935872"/>
      </c:scatterChart>
      <c:valAx>
        <c:axId val="157934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935872"/>
        <c:crosses val="autoZero"/>
        <c:crossBetween val="midCat"/>
      </c:valAx>
      <c:valAx>
        <c:axId val="157935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934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92D050">
        <a:alpha val="5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yVal>
            <c:numRef>
              <c:f>Sheet1!$B$1:$B$33</c:f>
              <c:numCache>
                <c:formatCode>General</c:formatCode>
                <c:ptCount val="33"/>
                <c:pt idx="0">
                  <c:v>1.3383022576488537E-4</c:v>
                </c:pt>
                <c:pt idx="1">
                  <c:v>3.5259568236744541E-4</c:v>
                </c:pt>
                <c:pt idx="2">
                  <c:v>8.7268269504576015E-4</c:v>
                </c:pt>
                <c:pt idx="3">
                  <c:v>2.0290480572997681E-3</c:v>
                </c:pt>
                <c:pt idx="4">
                  <c:v>4.4318484119380075E-3</c:v>
                </c:pt>
                <c:pt idx="5">
                  <c:v>9.0935625015910529E-3</c:v>
                </c:pt>
                <c:pt idx="6">
                  <c:v>1.752830049356854E-2</c:v>
                </c:pt>
                <c:pt idx="7">
                  <c:v>3.1739651835667418E-2</c:v>
                </c:pt>
                <c:pt idx="8">
                  <c:v>5.3990966513188063E-2</c:v>
                </c:pt>
                <c:pt idx="9">
                  <c:v>8.6277318826511532E-2</c:v>
                </c:pt>
                <c:pt idx="10">
                  <c:v>0.12951759566589174</c:v>
                </c:pt>
                <c:pt idx="11">
                  <c:v>0.18264908538902191</c:v>
                </c:pt>
                <c:pt idx="12">
                  <c:v>0.24197072451914337</c:v>
                </c:pt>
                <c:pt idx="13">
                  <c:v>0.30113743215480443</c:v>
                </c:pt>
                <c:pt idx="14">
                  <c:v>0.35206532676429952</c:v>
                </c:pt>
                <c:pt idx="15">
                  <c:v>0.38666811680284924</c:v>
                </c:pt>
                <c:pt idx="16">
                  <c:v>0.3989422804014327</c:v>
                </c:pt>
                <c:pt idx="17">
                  <c:v>0.38666811680284924</c:v>
                </c:pt>
                <c:pt idx="18">
                  <c:v>0.35206532676429952</c:v>
                </c:pt>
                <c:pt idx="19">
                  <c:v>0.30113743215480443</c:v>
                </c:pt>
                <c:pt idx="20">
                  <c:v>0.24197072451914337</c:v>
                </c:pt>
                <c:pt idx="21">
                  <c:v>0.18264908538902191</c:v>
                </c:pt>
                <c:pt idx="22">
                  <c:v>0.12951759566589174</c:v>
                </c:pt>
                <c:pt idx="23">
                  <c:v>8.6277318826511532E-2</c:v>
                </c:pt>
                <c:pt idx="24">
                  <c:v>5.3990966513188063E-2</c:v>
                </c:pt>
                <c:pt idx="25">
                  <c:v>3.1739651835667418E-2</c:v>
                </c:pt>
                <c:pt idx="26">
                  <c:v>1.752830049356854E-2</c:v>
                </c:pt>
                <c:pt idx="27">
                  <c:v>9.0935625015910529E-3</c:v>
                </c:pt>
                <c:pt idx="28">
                  <c:v>4.4318484119380075E-3</c:v>
                </c:pt>
                <c:pt idx="29">
                  <c:v>2.0290480572997681E-3</c:v>
                </c:pt>
                <c:pt idx="30">
                  <c:v>8.7268269504576015E-4</c:v>
                </c:pt>
                <c:pt idx="31">
                  <c:v>3.5259568236744541E-4</c:v>
                </c:pt>
                <c:pt idx="32">
                  <c:v>1.3383022576488537E-4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C4-4154-94BF-C621B82A1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34048"/>
        <c:axId val="124048128"/>
      </c:scatterChart>
      <c:valAx>
        <c:axId val="1240340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48128"/>
        <c:crosses val="autoZero"/>
        <c:crossBetween val="midCat"/>
      </c:valAx>
      <c:valAx>
        <c:axId val="124048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34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92D050">
        <a:alpha val="5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8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9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2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3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5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5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0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0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1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7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EDBF2-8EF0-41CB-B6C6-E31BC4C68D9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BE2B1-F7A8-4323-8BE4-E8727FEC4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9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Sagebrush Ecosystem Program: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Status and Directions</a:t>
            </a:r>
          </a:p>
        </p:txBody>
      </p:sp>
    </p:spTree>
    <p:extLst>
      <p:ext uri="{BB962C8B-B14F-4D97-AF65-F5344CB8AC3E}">
        <p14:creationId xmlns:p14="http://schemas.microsoft.com/office/powerpoint/2010/main" val="33725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Status:</a:t>
            </a:r>
            <a:endParaRPr lang="en-US" dirty="0">
              <a:latin typeface="Bell MT" panose="02020503060305020303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3798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99066" y="3889676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ll MT" panose="02020503060305020303" pitchFamily="18" charset="0"/>
              </a:rPr>
              <a:t>CCS</a:t>
            </a:r>
            <a:endParaRPr lang="en-US" sz="2400" dirty="0"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4352665"/>
            <a:ext cx="2952750" cy="1505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850" y="248866"/>
            <a:ext cx="2400300" cy="177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8808" y="4486274"/>
            <a:ext cx="2185442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864936"/>
            <a:ext cx="1420813" cy="90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3592322"/>
            <a:ext cx="277813" cy="1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49" y="3500370"/>
            <a:ext cx="605061" cy="2693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47875" y="0"/>
            <a:ext cx="7762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Bell MT" panose="02020503060305020303" pitchFamily="18" charset="0"/>
              </a:rPr>
              <a:t>The Sagebrush Ecosystem Program</a:t>
            </a:r>
            <a:endParaRPr lang="en-US" sz="4000" dirty="0">
              <a:latin typeface="Bell MT" panose="020205030603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3648" y="707886"/>
            <a:ext cx="958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ll MT" panose="02020503060305020303" pitchFamily="18" charset="0"/>
              </a:rPr>
              <a:t>Sagebrush Ecosystem Threats </a:t>
            </a:r>
            <a:r>
              <a:rPr lang="en-US" sz="2400" dirty="0">
                <a:latin typeface="Bell MT" panose="02020503060305020303" pitchFamily="18" charset="0"/>
                <a:sym typeface="Wingdings" panose="05000000000000000000" pitchFamily="2" charset="2"/>
              </a:rPr>
              <a:t> Greatest Conservation Efforts To Date</a:t>
            </a:r>
            <a:endParaRPr lang="en-US" sz="2400" dirty="0">
              <a:latin typeface="Bell MT" panose="020205030603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3648" y="1415772"/>
            <a:ext cx="9784627" cy="2975173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228589" lvl="0" indent="-228589" defTabSz="91435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Bell MT" panose="02020503060305020303" pitchFamily="18" charset="0"/>
              </a:rPr>
              <a:t>ROGER</a:t>
            </a:r>
          </a:p>
          <a:p>
            <a:pPr marL="228589" lvl="0" indent="-228589" defTabSz="91435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Bell MT" panose="02020503060305020303" pitchFamily="18" charset="0"/>
              </a:rPr>
              <a:t>NCCN</a:t>
            </a:r>
          </a:p>
          <a:p>
            <a:pPr marL="228589" lvl="0" indent="-228589" defTabSz="91435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Bell MT" panose="02020503060305020303" pitchFamily="18" charset="0"/>
              </a:rPr>
              <a:t>LAWGs</a:t>
            </a:r>
            <a:endParaRPr lang="en-US" sz="2800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marL="228589" indent="-228589" defTabSz="91435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Bell MT" panose="02020503060305020303" pitchFamily="18" charset="0"/>
              </a:rPr>
              <a:t>Straight Restoration</a:t>
            </a:r>
          </a:p>
          <a:p>
            <a:pPr marL="228589" lvl="0" indent="-228589" defTabSz="91435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Bell MT" panose="02020503060305020303" pitchFamily="18" charset="0"/>
              </a:rPr>
              <a:t>Targeted </a:t>
            </a:r>
            <a:r>
              <a:rPr lang="en-US" sz="2800" dirty="0">
                <a:solidFill>
                  <a:prstClr val="black"/>
                </a:solidFill>
                <a:latin typeface="Bell MT" panose="02020503060305020303" pitchFamily="18" charset="0"/>
              </a:rPr>
              <a:t>Grazing – </a:t>
            </a:r>
            <a:r>
              <a:rPr lang="en-US" sz="2800" dirty="0" smtClean="0">
                <a:solidFill>
                  <a:prstClr val="black"/>
                </a:solidFill>
                <a:latin typeface="Bell MT" panose="02020503060305020303" pitchFamily="18" charset="0"/>
              </a:rPr>
              <a:t>BLM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Bell MT" panose="02020503060305020303" pitchFamily="18" charset="0"/>
              </a:rPr>
              <a:t>Outcome Based Grazing</a:t>
            </a:r>
            <a:endParaRPr lang="en-US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7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864936"/>
            <a:ext cx="1420813" cy="90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3592322"/>
            <a:ext cx="277813" cy="1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49" y="3500370"/>
            <a:ext cx="605061" cy="2693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47875" y="0"/>
            <a:ext cx="7762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Bell MT" panose="02020503060305020303" pitchFamily="18" charset="0"/>
              </a:rPr>
              <a:t>The Sagebrush Ecosystem Program</a:t>
            </a:r>
            <a:endParaRPr lang="en-US" sz="4000" dirty="0">
              <a:latin typeface="Bell MT" panose="020205030603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813" y="725659"/>
            <a:ext cx="8135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ell MT" panose="02020503060305020303" pitchFamily="18" charset="0"/>
              </a:rPr>
              <a:t>Broader vision, issue specific, improving </a:t>
            </a:r>
            <a:r>
              <a:rPr lang="en-US" sz="2800" dirty="0" smtClean="0">
                <a:latin typeface="Bell MT" panose="02020503060305020303" pitchFamily="18" charset="0"/>
              </a:rPr>
              <a:t>partnerships</a:t>
            </a:r>
          </a:p>
          <a:p>
            <a:pPr algn="ctr"/>
            <a:r>
              <a:rPr lang="en-US" sz="2800" dirty="0" smtClean="0">
                <a:latin typeface="Bell MT" panose="02020503060305020303" pitchFamily="18" charset="0"/>
              </a:rPr>
              <a:t>SEC / SETT</a:t>
            </a:r>
            <a:endParaRPr lang="en-US" sz="28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SEP Purpose:</a:t>
            </a:r>
            <a:endParaRPr lang="en-US" dirty="0">
              <a:latin typeface="Bell MT" panose="02020503060305020303" pitchFamily="18" charset="0"/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  <a14:imgEffect>
                      <a14:colorTemperature colorTemp="9773"/>
                    </a14:imgEffect>
                    <a14:imgEffect>
                      <a14:saturation sat="0"/>
                    </a14:imgEffect>
                    <a14:imgEffect>
                      <a14:brightnessContrast bright="99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998033" y="375051"/>
            <a:ext cx="5866165" cy="73283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90800" y="1690692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SEP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8770917">
            <a:off x="2517069" y="5647907"/>
            <a:ext cx="145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LAWGs</a:t>
            </a:r>
            <a:endParaRPr lang="en-US" sz="28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8200" y="374672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CDs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449535" y="1765952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BLM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223675">
            <a:off x="8122866" y="5719353"/>
            <a:ext cx="148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USFWS</a:t>
            </a:r>
            <a:endParaRPr lang="en-US" sz="28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8919500">
            <a:off x="4485787" y="5652226"/>
            <a:ext cx="125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NRCS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9037674">
            <a:off x="6027449" y="5698750"/>
            <a:ext cx="1704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Counties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6112587" y="3738331"/>
            <a:ext cx="1534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NDOW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62675" y="1703104"/>
            <a:ext cx="143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NDF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9035503">
            <a:off x="2265146" y="3721780"/>
            <a:ext cx="1718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Industry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348209">
            <a:off x="7886700" y="3848100"/>
            <a:ext cx="175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Producers</a:t>
            </a:r>
            <a:endParaRPr lang="en-US" sz="24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8135132">
            <a:off x="8228074" y="1765953"/>
            <a:ext cx="1299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Bell MT" panose="02020503060305020303" pitchFamily="18" charset="0"/>
              </a:rPr>
              <a:t>NGOs</a:t>
            </a:r>
            <a:endParaRPr lang="en-US" sz="3200" dirty="0">
              <a:solidFill>
                <a:srgbClr val="7030A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5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98" y="-2347121"/>
            <a:ext cx="2011854" cy="5813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43700" y="1506665"/>
            <a:ext cx="255807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ell MT" panose="02020503060305020303" pitchFamily="18" charset="0"/>
              </a:rPr>
              <a:t>Invasive Weeds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Targeted Grazing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Fire Restoration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Wetland Enhancement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Wildlife Specific Projects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019550" y="1714500"/>
            <a:ext cx="272415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19550" y="2266764"/>
            <a:ext cx="2724150" cy="151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06352" y="2723028"/>
            <a:ext cx="2337348" cy="113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19550" y="2989135"/>
            <a:ext cx="2724150" cy="34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19550" y="3255835"/>
            <a:ext cx="2724150" cy="629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80465" y="2205150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ell MT" panose="02020503060305020303" pitchFamily="18" charset="0"/>
              </a:rPr>
              <a:t>Fire</a:t>
            </a:r>
            <a:endParaRPr lang="en-US" sz="40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Partnerships: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en-US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en-US" sz="9600" dirty="0" smtClean="0">
                <a:latin typeface="Bell MT" panose="02020503060305020303" pitchFamily="18" charset="0"/>
              </a:rPr>
              <a:t>CDs &amp; NGOs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n-US" dirty="0">
                <a:latin typeface="Bell MT" panose="02020503060305020303" pitchFamily="18" charset="0"/>
              </a:rPr>
              <a:t>LAWGs</a:t>
            </a:r>
          </a:p>
          <a:p>
            <a:r>
              <a:rPr lang="en-US" dirty="0">
                <a:latin typeface="Bell MT" panose="02020503060305020303" pitchFamily="18" charset="0"/>
              </a:rPr>
              <a:t>Restoration activities</a:t>
            </a:r>
          </a:p>
          <a:p>
            <a:r>
              <a:rPr lang="en-US" dirty="0">
                <a:latin typeface="Bell MT" panose="02020503060305020303" pitchFamily="18" charset="0"/>
              </a:rPr>
              <a:t>Planning activities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ell MT" panose="02020503060305020303" pitchFamily="18" charset="0"/>
              </a:rPr>
              <a:t>SEP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Reporting &amp; Messaging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Credit generation</a:t>
            </a:r>
          </a:p>
          <a:p>
            <a:pPr lvl="1"/>
            <a:r>
              <a:rPr lang="en-US" dirty="0" smtClean="0">
                <a:latin typeface="Bell MT" panose="02020503060305020303" pitchFamily="18" charset="0"/>
              </a:rPr>
              <a:t>(</a:t>
            </a:r>
            <a:r>
              <a:rPr lang="en-US" sz="1800" dirty="0" smtClean="0">
                <a:latin typeface="Bell MT" panose="02020503060305020303" pitchFamily="18" charset="0"/>
              </a:rPr>
              <a:t>Potential for uplift outside CCS, stay tuned</a:t>
            </a:r>
            <a:r>
              <a:rPr lang="en-US" sz="2000" dirty="0" smtClean="0">
                <a:latin typeface="Bell MT" panose="020205030603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78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Partnerships: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en-US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en-US" sz="9600" dirty="0" smtClean="0">
                <a:latin typeface="Bell MT" panose="02020503060305020303" pitchFamily="18" charset="0"/>
              </a:rPr>
              <a:t>Applicability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ell MT" panose="02020503060305020303" pitchFamily="18" charset="0"/>
              </a:rPr>
              <a:t>Availability</a:t>
            </a:r>
            <a:endParaRPr lang="en-US" dirty="0">
              <a:latin typeface="Bell MT" panose="020205030603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906" y="3181434"/>
            <a:ext cx="3036540" cy="2728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52" y="3006726"/>
            <a:ext cx="5397498" cy="35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6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222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Bell MT" panose="02020503060305020303" pitchFamily="18" charset="0"/>
              </a:rPr>
              <a:t>Nevada Heritage Preservation</a:t>
            </a:r>
            <a:br>
              <a:rPr lang="en-US" dirty="0" smtClean="0">
                <a:latin typeface="Bell MT" panose="02020503060305020303" pitchFamily="18" charset="0"/>
              </a:rPr>
            </a:br>
            <a:r>
              <a:rPr lang="en-US" sz="1800" dirty="0" smtClean="0">
                <a:latin typeface="Bell MT" panose="02020503060305020303" pitchFamily="18" charset="0"/>
              </a:rPr>
              <a:t>Time</a:t>
            </a:r>
            <a:r>
              <a:rPr lang="en-US" sz="1800" dirty="0">
                <a:latin typeface="Bell MT" panose="02020503060305020303" pitchFamily="18" charset="0"/>
              </a:rPr>
              <a:t> </a:t>
            </a:r>
            <a:r>
              <a:rPr lang="en-US" sz="1800" dirty="0" smtClean="0">
                <a:latin typeface="Bell MT" panose="02020503060305020303" pitchFamily="18" charset="0"/>
              </a:rPr>
              <a:t>&amp; Expertise</a:t>
            </a:r>
            <a:br>
              <a:rPr lang="en-US" sz="1800" dirty="0" smtClean="0">
                <a:latin typeface="Bell MT" panose="02020503060305020303" pitchFamily="18" charset="0"/>
              </a:rPr>
            </a:br>
            <a:r>
              <a:rPr lang="en-US" sz="1800" dirty="0" smtClean="0">
                <a:latin typeface="Bell MT" panose="02020503060305020303" pitchFamily="18" charset="0"/>
              </a:rPr>
              <a:t>Most Of All, Desire</a:t>
            </a:r>
            <a:endParaRPr lang="en-US" sz="1800" dirty="0">
              <a:latin typeface="Bell MT" panose="020205030603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0798" y="6193767"/>
            <a:ext cx="215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ll MT" panose="02020503060305020303" pitchFamily="18" charset="0"/>
              </a:rPr>
              <a:t>Sagebrusheco.nv.gov</a:t>
            </a:r>
            <a:endParaRPr lang="en-US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222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Bell MT" panose="02020503060305020303" pitchFamily="18" charset="0"/>
              </a:rPr>
              <a:t>Nevada Heritage Preservation</a:t>
            </a:r>
            <a:br>
              <a:rPr lang="en-US" dirty="0" smtClean="0">
                <a:latin typeface="Bell MT" panose="02020503060305020303" pitchFamily="18" charset="0"/>
              </a:rPr>
            </a:br>
            <a:r>
              <a:rPr lang="en-US" sz="1800" dirty="0" smtClean="0">
                <a:latin typeface="Bell MT" panose="02020503060305020303" pitchFamily="18" charset="0"/>
              </a:rPr>
              <a:t>Time</a:t>
            </a:r>
            <a:r>
              <a:rPr lang="en-US" sz="1800" dirty="0">
                <a:latin typeface="Bell MT" panose="02020503060305020303" pitchFamily="18" charset="0"/>
              </a:rPr>
              <a:t> </a:t>
            </a:r>
            <a:r>
              <a:rPr lang="en-US" sz="1800" dirty="0" smtClean="0">
                <a:latin typeface="Bell MT" panose="02020503060305020303" pitchFamily="18" charset="0"/>
              </a:rPr>
              <a:t>&amp; Expertise</a:t>
            </a:r>
            <a:br>
              <a:rPr lang="en-US" sz="1800" dirty="0" smtClean="0">
                <a:latin typeface="Bell MT" panose="02020503060305020303" pitchFamily="18" charset="0"/>
              </a:rPr>
            </a:br>
            <a:r>
              <a:rPr lang="en-US" sz="1800" dirty="0" smtClean="0">
                <a:latin typeface="Bell MT" panose="02020503060305020303" pitchFamily="18" charset="0"/>
              </a:rPr>
              <a:t>Most Of All, Desire</a:t>
            </a:r>
            <a:endParaRPr lang="en-US" sz="1800" dirty="0">
              <a:latin typeface="Bell MT" panose="020205030603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0798" y="6193767"/>
            <a:ext cx="215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ll MT" panose="02020503060305020303" pitchFamily="18" charset="0"/>
              </a:rPr>
              <a:t>Sagebrusheco.nv.gov</a:t>
            </a:r>
            <a:endParaRPr lang="en-US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0695" y="2765102"/>
            <a:ext cx="1210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2190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Debit Status:</a:t>
            </a:r>
            <a:endParaRPr lang="en-US" dirty="0">
              <a:latin typeface="Bell MT" panose="0202050306030502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201441"/>
              </p:ext>
            </p:extLst>
          </p:nvPr>
        </p:nvGraphicFramePr>
        <p:xfrm>
          <a:off x="838200" y="1344295"/>
          <a:ext cx="9906000" cy="49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1709565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48193266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39876304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4704220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118147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Debit </a:t>
                      </a:r>
                      <a:r>
                        <a:rPr lang="en-US" sz="10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 Impact</a:t>
                      </a:r>
                    </a:p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Indirect Project</a:t>
                      </a:r>
                      <a:r>
                        <a:rPr lang="en-US" sz="1000" b="1" u="non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Acres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Debits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County(s)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40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Gold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Bar 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(McEwen Mining)*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662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67,678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6,814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Eureka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026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Gold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Rock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(GRP/Fiore Gold)*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1,799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34,571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2,985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 Pine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Bald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Mountain Mine - Phase 2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(Kinross Gold)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3,213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135,959 (Phases 1 &amp; 2)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2,737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 Pine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19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Greater Phoenix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Mine - Philadelphia Canyon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(Newmont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 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12,834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Lander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59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Twin Creeks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Mine - Sage Tailings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(Newmont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5,106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65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Rossi Barite</a:t>
                      </a:r>
                      <a:r>
                        <a:rPr lang="en-US" sz="1000" b="1" u="non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(Haliburton)*</a:t>
                      </a:r>
                      <a:endParaRPr lang="en-US" sz="1000" b="1" u="non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1,164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43,108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437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1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Marigold Expansion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(Marigold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19,980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Humboldt, Lander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377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Coeur Rochester Mine Expansion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(Coeur Rochester, Inc.)*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2,567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39,905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602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Pershing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27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Canyon Mine - Phase 2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(Newmont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1,570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82,568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18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Lone Tree Mine – Buffalo Mountain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(Newmont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10,717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229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Lithium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Nevada </a:t>
                      </a: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Mine 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(Lithium Nevada)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1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11.461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452,426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13,612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1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87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Debit Status:</a:t>
            </a:r>
            <a:endParaRPr lang="en-US" dirty="0">
              <a:latin typeface="Bell MT" panose="0202050306030502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201441"/>
              </p:ext>
            </p:extLst>
          </p:nvPr>
        </p:nvGraphicFramePr>
        <p:xfrm>
          <a:off x="838200" y="1344295"/>
          <a:ext cx="9906000" cy="49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1709565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48193266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39876304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4704220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118147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Debit </a:t>
                      </a:r>
                      <a:r>
                        <a:rPr lang="en-US" sz="10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 Impact</a:t>
                      </a:r>
                    </a:p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Indirect Project</a:t>
                      </a:r>
                      <a:r>
                        <a:rPr lang="en-US" sz="1000" b="1" u="non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Acres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Debits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County(s)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40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Gold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Bar 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(McEwen Mining)*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662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67,678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6,814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Eureka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026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Gold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Rock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(GRP/Fiore Gold)*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1,799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34,571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2,985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 Pine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Bald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Mountain Mine - Phase 2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(Kinross Gold)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3,213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135,959 (Phases 1 &amp; 2)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2,737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 Pine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19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Greater Phoenix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Mine - Philadelphia Canyon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(Newmont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 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12,834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Lander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59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Twin Creeks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Mine - Sage Tailings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(Newmont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5,106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65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Rossi Barite</a:t>
                      </a:r>
                      <a:r>
                        <a:rPr lang="en-US" sz="1000" b="1" u="non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(Haliburton)*</a:t>
                      </a:r>
                      <a:endParaRPr lang="en-US" sz="1000" b="1" u="non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1,164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43,108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437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1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Marigold Expansion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(Marigold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19,980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Humboldt, Lander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377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Coeur Rochester Mine Expansion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(Coeur Rochester, Inc.)*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2,567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39,905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602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Pershing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27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Canyon Mine - Phase 2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(Newmont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1,570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82,568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18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Lone Tree Mine – Buffalo Mountain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(Newmont Mining)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10,717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229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Lithium</a:t>
                      </a:r>
                      <a:r>
                        <a:rPr lang="en-US" sz="10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Nevada </a:t>
                      </a: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Mine 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(Lithium Nevada)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1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11.461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452,426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13,612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10915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295674" y="1242927"/>
            <a:ext cx="2704872" cy="52564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29035" y="5574007"/>
            <a:ext cx="1164673" cy="10229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Credit Status:</a:t>
            </a:r>
            <a:endParaRPr lang="en-US" dirty="0">
              <a:latin typeface="Bell MT" panose="0202050306030502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922378"/>
              </p:ext>
            </p:extLst>
          </p:nvPr>
        </p:nvGraphicFramePr>
        <p:xfrm>
          <a:off x="838200" y="1372870"/>
          <a:ext cx="10858500" cy="497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25">
                  <a:extLst>
                    <a:ext uri="{9D8B030D-6E8A-4147-A177-3AD203B41FA5}">
                      <a16:colId xmlns:a16="http://schemas.microsoft.com/office/drawing/2014/main" val="217095650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3481932667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1398763047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4118147523"/>
                    </a:ext>
                  </a:extLst>
                </a:gridCol>
              </a:tblGrid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Credit </a:t>
                      </a:r>
                      <a:r>
                        <a:rPr lang="en-US" sz="10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 smtClean="0">
                          <a:effectLst/>
                        </a:rPr>
                        <a:t>Credits Available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 smtClean="0">
                          <a:effectLst/>
                        </a:rPr>
                        <a:t>For Sale or Offset</a:t>
                      </a:r>
                      <a:endParaRPr lang="en-US" sz="1000" b="1" u="none" dirty="0" smtClean="0">
                        <a:solidFill>
                          <a:srgbClr val="31849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County(s)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40970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Cottonwood Ranch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711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026174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Crawford Cattle </a:t>
                      </a: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Snowstorms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10,531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1,898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Humboldt, 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5577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Crawford Cattle - Sonoma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1,498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19174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Johns Ranch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1,073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59591"/>
                  </a:ext>
                </a:extLst>
              </a:tr>
              <a:tr h="36283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1,094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65632"/>
                  </a:ext>
                </a:extLst>
              </a:tr>
              <a:tr h="28331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15,204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3,980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1752"/>
                  </a:ext>
                </a:extLst>
              </a:tr>
              <a:tr h="26394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Anticipated Credit </a:t>
                      </a:r>
                      <a:r>
                        <a:rPr lang="en-US" sz="10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Anticipated Credits Available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County(s)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283404"/>
                  </a:ext>
                </a:extLst>
              </a:tr>
              <a:tr h="22451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Coleman Valley Ranch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1,137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Washoe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377073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Adobe Peak 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(Kinross Gold)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10,901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3,555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279049"/>
                  </a:ext>
                </a:extLst>
              </a:tr>
              <a:tr h="195784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Eureka Livestock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1,623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1,737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Eureka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18663"/>
                  </a:ext>
                </a:extLst>
              </a:tr>
              <a:tr h="22652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Estill Ranch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1,671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Washoe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229305"/>
                  </a:ext>
                </a:extLst>
              </a:tr>
              <a:tr h="20981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Cave Valley Ranch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1,769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Lincoln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11192"/>
                  </a:ext>
                </a:extLst>
              </a:tr>
              <a:tr h="21048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Heguy Ranch 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6,490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263703"/>
                  </a:ext>
                </a:extLst>
              </a:tr>
              <a:tr h="40092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Squaw Valley Ranch    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(Barrick Gold)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750083"/>
                  </a:ext>
                </a:extLst>
              </a:tr>
              <a:tr h="25124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23,789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5,686 Confirmed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1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1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Credit Status:</a:t>
            </a:r>
            <a:endParaRPr lang="en-US" dirty="0">
              <a:latin typeface="Bell MT" panose="0202050306030502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922378"/>
              </p:ext>
            </p:extLst>
          </p:nvPr>
        </p:nvGraphicFramePr>
        <p:xfrm>
          <a:off x="838200" y="1372870"/>
          <a:ext cx="10858500" cy="497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25">
                  <a:extLst>
                    <a:ext uri="{9D8B030D-6E8A-4147-A177-3AD203B41FA5}">
                      <a16:colId xmlns:a16="http://schemas.microsoft.com/office/drawing/2014/main" val="217095650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3481932667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1398763047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4118147523"/>
                    </a:ext>
                  </a:extLst>
                </a:gridCol>
              </a:tblGrid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Credit </a:t>
                      </a:r>
                      <a:r>
                        <a:rPr lang="en-US" sz="10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 smtClean="0">
                          <a:effectLst/>
                        </a:rPr>
                        <a:t>Credits Available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 smtClean="0">
                          <a:effectLst/>
                        </a:rPr>
                        <a:t>For Sale or Offset</a:t>
                      </a:r>
                      <a:endParaRPr lang="en-US" sz="1000" b="1" u="none" dirty="0" smtClean="0">
                        <a:solidFill>
                          <a:srgbClr val="31849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County(s)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40970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Cottonwood Ranch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711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026174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Crawford Cattle </a:t>
                      </a: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Snowstorms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10,531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1,898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Humboldt, 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5577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Crawford Cattle - Sonoma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1,498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19174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Johns Ranch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1,073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59591"/>
                  </a:ext>
                </a:extLst>
              </a:tr>
              <a:tr h="36283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1,094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65632"/>
                  </a:ext>
                </a:extLst>
              </a:tr>
              <a:tr h="28331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15,204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3,980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1752"/>
                  </a:ext>
                </a:extLst>
              </a:tr>
              <a:tr h="26394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Anticipated Credit </a:t>
                      </a:r>
                      <a:r>
                        <a:rPr lang="en-US" sz="10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Anticipated Credits Available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County(s)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283404"/>
                  </a:ext>
                </a:extLst>
              </a:tr>
              <a:tr h="22451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Coleman Valley Ranch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1,137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394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Washoe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377073"/>
                  </a:ext>
                </a:extLst>
              </a:tr>
              <a:tr h="39023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Adobe Peak 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(Kinross Gold)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10,901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3,555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279049"/>
                  </a:ext>
                </a:extLst>
              </a:tr>
              <a:tr h="195784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Eureka Livestock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1,623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1,737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Eureka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18663"/>
                  </a:ext>
                </a:extLst>
              </a:tr>
              <a:tr h="22652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Estill Ranch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1,671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Washoe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229305"/>
                  </a:ext>
                </a:extLst>
              </a:tr>
              <a:tr h="20981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Cave Valley Ranch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1,769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Lincoln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11192"/>
                  </a:ext>
                </a:extLst>
              </a:tr>
              <a:tr h="21048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Heguy Ranch </a:t>
                      </a: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6,490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263703"/>
                  </a:ext>
                </a:extLst>
              </a:tr>
              <a:tr h="40092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Squaw Valley Ranch    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(Barrick Gold)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Elko</a:t>
                      </a:r>
                      <a:endParaRPr lang="en-US" sz="10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750083"/>
                  </a:ext>
                </a:extLst>
              </a:tr>
              <a:tr h="25124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23,789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5,686 Confirmed</a:t>
                      </a: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10915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410659" y="1607363"/>
            <a:ext cx="2343492" cy="4819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6902716" y="3433094"/>
            <a:ext cx="1490235" cy="7699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H="1">
            <a:off x="6815109" y="5830441"/>
            <a:ext cx="1490235" cy="7699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Status: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ell MT" panose="02020503060305020303" pitchFamily="18" charset="0"/>
              </a:rPr>
              <a:t>9,666 Confirmed and anticipated credits</a:t>
            </a:r>
          </a:p>
          <a:p>
            <a:r>
              <a:rPr lang="en-US" dirty="0" smtClean="0">
                <a:latin typeface="Bell MT" panose="02020503060305020303" pitchFamily="18" charset="0"/>
              </a:rPr>
              <a:t>13,612 Confirmed debits</a:t>
            </a:r>
          </a:p>
          <a:p>
            <a:endParaRPr lang="en-US" dirty="0" smtClean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No shortage of supply or demand, shortage of stability</a:t>
            </a:r>
          </a:p>
          <a:p>
            <a:endParaRPr lang="en-US" dirty="0" smtClean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State Agencies</a:t>
            </a:r>
          </a:p>
          <a:p>
            <a:pPr lvl="1"/>
            <a:r>
              <a:rPr lang="en-US" dirty="0" smtClean="0">
                <a:latin typeface="Bell MT" panose="02020503060305020303" pitchFamily="18" charset="0"/>
              </a:rPr>
              <a:t>MOA with Dept. of Interior</a:t>
            </a:r>
          </a:p>
          <a:p>
            <a:pPr lvl="1"/>
            <a:r>
              <a:rPr lang="en-US" dirty="0">
                <a:latin typeface="Bell MT" panose="02020503060305020303" pitchFamily="18" charset="0"/>
              </a:rPr>
              <a:t>Executive </a:t>
            </a:r>
            <a:r>
              <a:rPr lang="en-US" dirty="0" smtClean="0">
                <a:latin typeface="Bell MT" panose="02020503060305020303" pitchFamily="18" charset="0"/>
              </a:rPr>
              <a:t>order </a:t>
            </a:r>
            <a:endParaRPr lang="en-US" dirty="0">
              <a:latin typeface="Bell MT" panose="02020503060305020303" pitchFamily="18" charset="0"/>
            </a:endParaRPr>
          </a:p>
          <a:p>
            <a:pPr lvl="1"/>
            <a:r>
              <a:rPr lang="en-US" dirty="0" smtClean="0">
                <a:latin typeface="Bell MT" panose="02020503060305020303" pitchFamily="18" charset="0"/>
              </a:rPr>
              <a:t>SEC resolved to seek regulations </a:t>
            </a:r>
            <a:endParaRPr lang="en-US" dirty="0">
              <a:latin typeface="Bell MT" panose="020205030603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0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Status:</a:t>
            </a:r>
            <a:endParaRPr lang="en-US" dirty="0">
              <a:latin typeface="Bell MT" panose="02020503060305020303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3798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28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Status:</a:t>
            </a:r>
            <a:endParaRPr lang="en-US" dirty="0">
              <a:latin typeface="Bell MT" panose="02020503060305020303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3798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66862" y="3823533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ll MT" panose="02020503060305020303" pitchFamily="18" charset="0"/>
              </a:rPr>
              <a:t>CCS</a:t>
            </a:r>
            <a:endParaRPr lang="en-US" sz="2400" dirty="0"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4352665"/>
            <a:ext cx="2952750" cy="15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ll MT" panose="02020503060305020303" pitchFamily="18" charset="0"/>
              </a:rPr>
              <a:t>Status:</a:t>
            </a:r>
            <a:endParaRPr lang="en-US" dirty="0">
              <a:latin typeface="Bell MT" panose="02020503060305020303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3798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00675" y="2025650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ll MT" panose="02020503060305020303" pitchFamily="18" charset="0"/>
              </a:rPr>
              <a:t>CCS</a:t>
            </a:r>
            <a:endParaRPr lang="en-US" sz="2400" dirty="0"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4352665"/>
            <a:ext cx="2952750" cy="1505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850" y="248866"/>
            <a:ext cx="2400300" cy="17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3386</TotalTime>
  <Words>697</Words>
  <Application>Microsoft Office PowerPoint</Application>
  <PresentationFormat>Widescreen</PresentationFormat>
  <Paragraphs>361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Bell MT</vt:lpstr>
      <vt:lpstr>Calibri</vt:lpstr>
      <vt:lpstr>Calibri Light</vt:lpstr>
      <vt:lpstr>Times New Roman</vt:lpstr>
      <vt:lpstr>Wingdings</vt:lpstr>
      <vt:lpstr>Office Theme</vt:lpstr>
      <vt:lpstr>Sagebrush Ecosystem Program:</vt:lpstr>
      <vt:lpstr>Debit Status:</vt:lpstr>
      <vt:lpstr>Debit Status:</vt:lpstr>
      <vt:lpstr>Credit Status:</vt:lpstr>
      <vt:lpstr>Credit Status:</vt:lpstr>
      <vt:lpstr>Status:</vt:lpstr>
      <vt:lpstr>Status:</vt:lpstr>
      <vt:lpstr>Status:</vt:lpstr>
      <vt:lpstr>Status:</vt:lpstr>
      <vt:lpstr>Status:</vt:lpstr>
      <vt:lpstr>PowerPoint Presentation</vt:lpstr>
      <vt:lpstr>PowerPoint Presentation</vt:lpstr>
      <vt:lpstr>SEP Purpose:</vt:lpstr>
      <vt:lpstr>PowerPoint Presentation</vt:lpstr>
      <vt:lpstr>Partnerships:</vt:lpstr>
      <vt:lpstr>Partnerships:</vt:lpstr>
      <vt:lpstr>Nevada Heritage Preservation Time &amp; Expertise Most Of All, Desire</vt:lpstr>
      <vt:lpstr>Nevada Heritage Preservation Time &amp; Expertise Most Of All, Desire</vt:lpstr>
    </vt:vector>
  </TitlesOfParts>
  <Company>NV Division of Water Resources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Sagebrush Ecosystem Program</dc:title>
  <dc:creator>Ethan Mower</dc:creator>
  <cp:lastModifiedBy>Ethan Mower</cp:lastModifiedBy>
  <cp:revision>58</cp:revision>
  <dcterms:created xsi:type="dcterms:W3CDTF">2018-10-31T18:37:10Z</dcterms:created>
  <dcterms:modified xsi:type="dcterms:W3CDTF">2018-11-07T01:11:54Z</dcterms:modified>
</cp:coreProperties>
</file>